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10400" cy="9236075"/>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296" userDrawn="1">
          <p15:clr>
            <a:srgbClr val="A4A3A4"/>
          </p15:clr>
        </p15:guide>
        <p15:guide id="2" orient="horz" pos="3696"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tkowska, Malgorzata" initials="WM" lastIdx="7" clrIdx="0">
    <p:extLst>
      <p:ext uri="{19B8F6BF-5375-455C-9EA6-DF929625EA0E}">
        <p15:presenceInfo xmlns:p15="http://schemas.microsoft.com/office/powerpoint/2012/main" userId="S-1-5-21-2690634563-2082722022-1189263613-67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964"/>
    <a:srgbClr val="ECF7E8"/>
    <a:srgbClr val="EAEAEA"/>
    <a:srgbClr val="006699"/>
    <a:srgbClr val="CC3300"/>
    <a:srgbClr val="006600"/>
    <a:srgbClr val="336699"/>
    <a:srgbClr val="003399"/>
    <a:srgbClr val="009483"/>
    <a:srgbClr val="006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0711C-16FC-448B-8AA8-2CD20D25178C}" v="514" dt="2024-03-21T01:29:25.828"/>
    <p1510:client id="{188CDEB2-7461-4BC3-A8B1-E03981445FCF}" v="90" dt="2024-03-21T01:39:05.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6327" autoAdjust="0"/>
  </p:normalViewPr>
  <p:slideViewPr>
    <p:cSldViewPr>
      <p:cViewPr varScale="1">
        <p:scale>
          <a:sx n="36" d="100"/>
          <a:sy n="36" d="100"/>
        </p:scale>
        <p:origin x="2142" y="66"/>
      </p:cViewPr>
      <p:guideLst>
        <p:guide orient="horz" pos="13296"/>
        <p:guide orient="horz" pos="3696"/>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21T15:22:13.455" idx="1">
    <p:pos x="19119" y="6145"/>
    <p:text>You have two sizes of font in this section.</p:text>
    <p:extLst>
      <p:ext uri="{C676402C-5697-4E1C-873F-D02D1690AC5C}">
        <p15:threadingInfo xmlns:p15="http://schemas.microsoft.com/office/powerpoint/2012/main" timeZoneBias="300"/>
      </p:ext>
    </p:extLst>
  </p:cm>
  <p:cm authorId="1" dt="2024-03-21T15:22:57.788" idx="2">
    <p:pos x="19003" y="4903"/>
    <p:text>I marked in yellow a feral dot. Probably should be deleted?</p:text>
    <p:extLst>
      <p:ext uri="{C676402C-5697-4E1C-873F-D02D1690AC5C}">
        <p15:threadingInfo xmlns:p15="http://schemas.microsoft.com/office/powerpoint/2012/main" timeZoneBias="300"/>
      </p:ext>
    </p:extLst>
  </p:cm>
  <p:cm authorId="1" dt="2024-03-21T15:23:42.584" idx="3">
    <p:pos x="19035" y="5417"/>
    <p:text>No period at the end of this sentence as well as in the caption for fihure 4.</p:text>
    <p:extLst>
      <p:ext uri="{C676402C-5697-4E1C-873F-D02D1690AC5C}">
        <p15:threadingInfo xmlns:p15="http://schemas.microsoft.com/office/powerpoint/2012/main" timeZoneBias="300"/>
      </p:ext>
    </p:extLst>
  </p:cm>
  <p:cm authorId="1" dt="2024-03-21T15:24:27.898" idx="4">
    <p:pos x="20192" y="3735"/>
    <p:text>Is Dr Haryani MD? Add this information please</p:text>
    <p:extLst>
      <p:ext uri="{C676402C-5697-4E1C-873F-D02D1690AC5C}">
        <p15:threadingInfo xmlns:p15="http://schemas.microsoft.com/office/powerpoint/2012/main" timeZoneBias="300"/>
      </p:ext>
    </p:extLst>
  </p:cm>
  <p:cm authorId="1" dt="2024-03-21T15:26:20.669" idx="5">
    <p:pos x="19061" y="6596"/>
    <p:text>Add the period at the end of this sentence as well as the last one in this panel (or, alternatively, remove the period at the end of the middle sentence).</p:text>
    <p:extLst>
      <p:ext uri="{C676402C-5697-4E1C-873F-D02D1690AC5C}">
        <p15:threadingInfo xmlns:p15="http://schemas.microsoft.com/office/powerpoint/2012/main" timeZoneBias="300"/>
      </p:ext>
    </p:extLst>
  </p:cm>
  <p:cm authorId="1" dt="2024-03-21T15:27:21.234" idx="6">
    <p:pos x="18995" y="4376"/>
    <p:text>Make this blue backgrounds bit thicker. The lower part of the word "Figure" is on the white background and wont be visible after printing. This comment is for all 4 figures headers.</p:text>
    <p:extLst>
      <p:ext uri="{C676402C-5697-4E1C-873F-D02D1690AC5C}">
        <p15:threadingInfo xmlns:p15="http://schemas.microsoft.com/office/powerpoint/2012/main" timeZoneBias="300"/>
      </p:ext>
    </p:extLst>
  </p:cm>
  <p:cm authorId="1" dt="2024-03-21T15:29:07.183" idx="7">
    <p:pos x="19150" y="7031"/>
    <p:text>Other posters have section " disclosure information", I suspect this is conference requirement. Please add it.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8587" cy="484170"/>
          </a:xfrm>
          <a:prstGeom prst="rect">
            <a:avLst/>
          </a:prstGeom>
          <a:noFill/>
          <a:ln>
            <a:noFill/>
          </a:ln>
          <a:effectLst/>
        </p:spPr>
        <p:txBody>
          <a:bodyPr vert="horz" wrap="square" lIns="89037" tIns="44518" rIns="89037" bIns="44518" numCol="1" anchor="t" anchorCtr="0" compatLnSpc="1">
            <a:prstTxWarp prst="textNoShape">
              <a:avLst/>
            </a:prstTxWarp>
          </a:bodyPr>
          <a:lstStyle>
            <a:lvl1pPr defTabSz="891988"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36188" y="0"/>
            <a:ext cx="3101028" cy="484170"/>
          </a:xfrm>
          <a:prstGeom prst="rect">
            <a:avLst/>
          </a:prstGeom>
          <a:noFill/>
          <a:ln>
            <a:noFill/>
          </a:ln>
          <a:effectLst/>
        </p:spPr>
        <p:txBody>
          <a:bodyPr vert="horz" wrap="square" lIns="89037" tIns="44518" rIns="89037" bIns="44518" numCol="1" anchor="t" anchorCtr="0" compatLnSpc="1">
            <a:prstTxWarp prst="textNoShape">
              <a:avLst/>
            </a:prstTxWarp>
          </a:bodyPr>
          <a:lstStyle>
            <a:lvl1pPr algn="r" defTabSz="891988"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773833"/>
            <a:ext cx="3028587" cy="484170"/>
          </a:xfrm>
          <a:prstGeom prst="rect">
            <a:avLst/>
          </a:prstGeom>
          <a:noFill/>
          <a:ln>
            <a:noFill/>
          </a:ln>
          <a:effectLst/>
        </p:spPr>
        <p:txBody>
          <a:bodyPr vert="horz" wrap="square" lIns="89037" tIns="44518" rIns="89037" bIns="44518" numCol="1" anchor="b" anchorCtr="0" compatLnSpc="1">
            <a:prstTxWarp prst="textNoShape">
              <a:avLst/>
            </a:prstTxWarp>
          </a:bodyPr>
          <a:lstStyle>
            <a:lvl1pPr defTabSz="891988"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36188" y="8773833"/>
            <a:ext cx="3101028" cy="484170"/>
          </a:xfrm>
          <a:prstGeom prst="rect">
            <a:avLst/>
          </a:prstGeom>
          <a:noFill/>
          <a:ln>
            <a:noFill/>
          </a:ln>
          <a:effectLst/>
        </p:spPr>
        <p:txBody>
          <a:bodyPr vert="horz" wrap="square" lIns="89037" tIns="44518" rIns="89037" bIns="44518" numCol="1" anchor="b" anchorCtr="0" compatLnSpc="1">
            <a:prstTxWarp prst="textNoShape">
              <a:avLst/>
            </a:prstTxWarp>
          </a:bodyPr>
          <a:lstStyle>
            <a:lvl1pPr algn="r" defTabSz="891988"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8587" cy="484170"/>
          </a:xfrm>
          <a:prstGeom prst="rect">
            <a:avLst/>
          </a:prstGeom>
          <a:noFill/>
          <a:ln>
            <a:noFill/>
          </a:ln>
          <a:effectLst/>
        </p:spPr>
        <p:txBody>
          <a:bodyPr vert="horz" wrap="square" lIns="89037" tIns="44518" rIns="89037" bIns="44518" numCol="1" anchor="t" anchorCtr="0" compatLnSpc="1">
            <a:prstTxWarp prst="textNoShape">
              <a:avLst/>
            </a:prstTxWarp>
          </a:bodyPr>
          <a:lstStyle>
            <a:lvl1pPr defTabSz="891988"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36188" y="0"/>
            <a:ext cx="3101028" cy="484170"/>
          </a:xfrm>
          <a:prstGeom prst="rect">
            <a:avLst/>
          </a:prstGeom>
          <a:noFill/>
          <a:ln>
            <a:noFill/>
          </a:ln>
          <a:effectLst/>
        </p:spPr>
        <p:txBody>
          <a:bodyPr vert="horz" wrap="square" lIns="89037" tIns="44518" rIns="89037" bIns="44518" numCol="1" anchor="t" anchorCtr="0" compatLnSpc="1">
            <a:prstTxWarp prst="textNoShape">
              <a:avLst/>
            </a:prstTxWarp>
          </a:bodyPr>
          <a:lstStyle>
            <a:lvl1pPr algn="r" defTabSz="891988"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81100" y="692150"/>
            <a:ext cx="4603750" cy="34528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601" y="4420978"/>
            <a:ext cx="5146091" cy="4146147"/>
          </a:xfrm>
          <a:prstGeom prst="rect">
            <a:avLst/>
          </a:prstGeom>
          <a:noFill/>
          <a:ln>
            <a:noFill/>
          </a:ln>
          <a:effectLst/>
        </p:spPr>
        <p:txBody>
          <a:bodyPr vert="horz" wrap="square" lIns="89037" tIns="44518" rIns="89037" bIns="4451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773833"/>
            <a:ext cx="3028587" cy="484170"/>
          </a:xfrm>
          <a:prstGeom prst="rect">
            <a:avLst/>
          </a:prstGeom>
          <a:noFill/>
          <a:ln>
            <a:noFill/>
          </a:ln>
          <a:effectLst/>
        </p:spPr>
        <p:txBody>
          <a:bodyPr vert="horz" wrap="square" lIns="89037" tIns="44518" rIns="89037" bIns="44518" numCol="1" anchor="b" anchorCtr="0" compatLnSpc="1">
            <a:prstTxWarp prst="textNoShape">
              <a:avLst/>
            </a:prstTxWarp>
          </a:bodyPr>
          <a:lstStyle>
            <a:lvl1pPr defTabSz="891988"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36188" y="8773833"/>
            <a:ext cx="3101028" cy="484170"/>
          </a:xfrm>
          <a:prstGeom prst="rect">
            <a:avLst/>
          </a:prstGeom>
          <a:noFill/>
          <a:ln>
            <a:noFill/>
          </a:ln>
          <a:effectLst/>
        </p:spPr>
        <p:txBody>
          <a:bodyPr vert="horz" wrap="square" lIns="89037" tIns="44518" rIns="89037" bIns="44518" numCol="1" anchor="b" anchorCtr="0" compatLnSpc="1">
            <a:prstTxWarp prst="textNoShape">
              <a:avLst/>
            </a:prstTxWarp>
          </a:bodyPr>
          <a:lstStyle>
            <a:lvl1pPr algn="r" defTabSz="891988"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81100" y="692150"/>
            <a:ext cx="4603750" cy="3452813"/>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1.xml"/><Relationship Id="rId4" Type="http://schemas.openxmlformats.org/officeDocument/2006/relationships/image" Target="../media/image2.jpeg"/><Relationship Id="rId9" Type="http://schemas.openxmlformats.org/officeDocument/2006/relationships/hyperlink" Target="mailto:1dali@rhc.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1"/>
            <a:ext cx="29260800" cy="22573084"/>
          </a:xfrm>
          <a:prstGeom prst="rect">
            <a:avLst/>
          </a:prstGeom>
        </p:spPr>
      </p:pic>
      <p:sp>
        <p:nvSpPr>
          <p:cNvPr id="3" name="TextBox 2">
            <a:extLst>
              <a:ext uri="{FF2B5EF4-FFF2-40B4-BE49-F238E27FC236}">
                <a16:creationId xmlns:a16="http://schemas.microsoft.com/office/drawing/2014/main" id="{F8FA5FF5-5247-4570-8550-C6CDBF8AA974}"/>
              </a:ext>
            </a:extLst>
          </p:cNvPr>
          <p:cNvSpPr txBox="1"/>
          <p:nvPr/>
        </p:nvSpPr>
        <p:spPr>
          <a:xfrm>
            <a:off x="0" y="4191000"/>
            <a:ext cx="29260800" cy="18364200"/>
          </a:xfrm>
          <a:prstGeom prst="rect">
            <a:avLst/>
          </a:prstGeom>
          <a:solidFill>
            <a:schemeClr val="bg1"/>
          </a:solidFill>
        </p:spPr>
        <p:txBody>
          <a:bodyPr wrap="square" rtlCol="0">
            <a:spAutoFit/>
          </a:bodyPr>
          <a:lstStyle/>
          <a:p>
            <a:endParaRPr lang="en-US" dirty="0"/>
          </a:p>
        </p:txBody>
      </p:sp>
      <p:sp>
        <p:nvSpPr>
          <p:cNvPr id="2052" name="Text Box 2"/>
          <p:cNvSpPr txBox="1">
            <a:spLocks noChangeArrowheads="1"/>
          </p:cNvSpPr>
          <p:nvPr/>
        </p:nvSpPr>
        <p:spPr bwMode="auto">
          <a:xfrm>
            <a:off x="5216874" y="398711"/>
            <a:ext cx="21441544" cy="2770265"/>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marL="0" marR="0" lvl="0" indent="0" algn="l" rtl="0">
              <a:lnSpc>
                <a:spcPct val="77492"/>
              </a:lnSpc>
              <a:spcBef>
                <a:spcPts val="0"/>
              </a:spcBef>
              <a:spcAft>
                <a:spcPts val="0"/>
              </a:spcAft>
              <a:buNone/>
            </a:pPr>
            <a:r>
              <a:rPr lang="en-US" sz="7200" b="1" dirty="0">
                <a:solidFill>
                  <a:schemeClr val="bg1"/>
                </a:solidFill>
              </a:rPr>
              <a:t>A Rare Triple Threat: </a:t>
            </a:r>
            <a:r>
              <a:rPr lang="en-US" sz="8000" b="1" dirty="0">
                <a:solidFill>
                  <a:schemeClr val="bg1"/>
                </a:solidFill>
              </a:rPr>
              <a:t>Pneumomediastinum</a:t>
            </a:r>
            <a:r>
              <a:rPr lang="en-US" sz="7200" b="1" dirty="0">
                <a:solidFill>
                  <a:schemeClr val="bg1"/>
                </a:solidFill>
              </a:rPr>
              <a:t>, Pneumopericardium, and Pericarditis</a:t>
            </a:r>
            <a:endParaRPr lang="en-US" sz="4000" b="0" i="0" u="none" strike="noStrike" cap="none" dirty="0">
              <a:solidFill>
                <a:schemeClr val="bg1"/>
              </a:solidFill>
              <a:latin typeface="Arial"/>
              <a:ea typeface="Arial"/>
              <a:cs typeface="Arial"/>
              <a:sym typeface="Arial"/>
            </a:endParaRPr>
          </a:p>
        </p:txBody>
      </p:sp>
      <p:sp>
        <p:nvSpPr>
          <p:cNvPr id="2053" name="Text Box 4"/>
          <p:cNvSpPr txBox="1">
            <a:spLocks noChangeArrowheads="1"/>
          </p:cNvSpPr>
          <p:nvPr/>
        </p:nvSpPr>
        <p:spPr bwMode="auto">
          <a:xfrm>
            <a:off x="4251960" y="2667002"/>
            <a:ext cx="20655280" cy="1523998"/>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marL="51473" algn="ct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Dureshahwar Ali D.O.</a:t>
            </a:r>
            <a:r>
              <a:rPr lang="en-US" sz="28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i="0" u="none" strike="noStrike" dirty="0">
                <a:solidFill>
                  <a:schemeClr val="bg1"/>
                </a:solidFill>
                <a:effectLst/>
                <a:latin typeface="Arial" panose="020B0604020202020204" pitchFamily="34" charset="0"/>
              </a:rPr>
              <a:t> Vijay Haryani M.D.</a:t>
            </a:r>
          </a:p>
          <a:p>
            <a:pPr marL="51473" algn="ctr"/>
            <a:r>
              <a:rPr lang="en-US" sz="2800" b="1" dirty="0">
                <a:solidFill>
                  <a:schemeClr val="bg1"/>
                </a:solidFill>
                <a:latin typeface="Arial" panose="020B0604020202020204" pitchFamily="34" charset="0"/>
                <a:cs typeface="Arial" panose="020B0604020202020204" pitchFamily="34" charset="0"/>
              </a:rPr>
              <a:t> Riverside Medical Center, Heart and Vascular Institute; Kankakee, Illinois</a:t>
            </a: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p:nvPr/>
        </p:nvPicPr>
        <p:blipFill rotWithShape="1">
          <a:blip r:embed="rId4" cstate="print">
            <a:extLst>
              <a:ext uri="{28A0092B-C50C-407E-A947-70E740481C1C}">
                <a14:useLocalDpi xmlns:a14="http://schemas.microsoft.com/office/drawing/2010/main" val="0"/>
              </a:ext>
            </a:extLst>
          </a:blip>
          <a:srcRect t="3031" b="3527"/>
          <a:stretch/>
        </p:blipFill>
        <p:spPr bwMode="auto">
          <a:xfrm>
            <a:off x="228600" y="381000"/>
            <a:ext cx="3276600" cy="3124200"/>
          </a:xfrm>
          <a:prstGeom prst="ellipse">
            <a:avLst/>
          </a:prstGeom>
          <a:ln>
            <a:noFill/>
          </a:ln>
          <a:extLst>
            <a:ext uri="{53640926-AAD7-44D8-BBD7-CCE9431645EC}">
              <a14:shadowObscured xmlns:a14="http://schemas.microsoft.com/office/drawing/2010/main"/>
            </a:ext>
          </a:extLst>
        </p:spPr>
      </p:pic>
      <p:sp>
        <p:nvSpPr>
          <p:cNvPr id="58" name="Rectangle 193"/>
          <p:cNvSpPr>
            <a:spLocks noChangeArrowheads="1"/>
          </p:cNvSpPr>
          <p:nvPr/>
        </p:nvSpPr>
        <p:spPr bwMode="auto">
          <a:xfrm>
            <a:off x="762001" y="4487861"/>
            <a:ext cx="8381999" cy="728844"/>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Background</a:t>
            </a:r>
          </a:p>
        </p:txBody>
      </p:sp>
      <p:sp>
        <p:nvSpPr>
          <p:cNvPr id="59" name="Rectangle 197"/>
          <p:cNvSpPr>
            <a:spLocks noChangeArrowheads="1"/>
          </p:cNvSpPr>
          <p:nvPr/>
        </p:nvSpPr>
        <p:spPr bwMode="auto">
          <a:xfrm>
            <a:off x="10025743" y="4487861"/>
            <a:ext cx="9187541" cy="17838739"/>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endParaRPr lang="en-US" sz="4600" b="1" dirty="0">
              <a:solidFill>
                <a:schemeClr val="bg1"/>
              </a:solidFill>
              <a:effectLst>
                <a:outerShdw blurRad="38100" dist="38100" dir="2700000" algn="tl">
                  <a:srgbClr val="000000">
                    <a:alpha val="43137"/>
                  </a:srgbClr>
                </a:outerShdw>
              </a:effectLst>
            </a:endParaRPr>
          </a:p>
        </p:txBody>
      </p:sp>
      <p:sp>
        <p:nvSpPr>
          <p:cNvPr id="61" name="Rectangle 193"/>
          <p:cNvSpPr>
            <a:spLocks noChangeArrowheads="1"/>
          </p:cNvSpPr>
          <p:nvPr/>
        </p:nvSpPr>
        <p:spPr bwMode="auto">
          <a:xfrm>
            <a:off x="19872885" y="4331852"/>
            <a:ext cx="3672915" cy="755489"/>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Figure 1</a:t>
            </a:r>
          </a:p>
        </p:txBody>
      </p:sp>
      <p:sp>
        <p:nvSpPr>
          <p:cNvPr id="64" name="Rectangle 200"/>
          <p:cNvSpPr>
            <a:spLocks noChangeArrowheads="1"/>
          </p:cNvSpPr>
          <p:nvPr/>
        </p:nvSpPr>
        <p:spPr bwMode="auto">
          <a:xfrm>
            <a:off x="761999" y="5302252"/>
            <a:ext cx="8338457" cy="18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marL="0" marR="0" lvl="0" indent="0" algn="just" rtl="0">
              <a:lnSpc>
                <a:spcPct val="100000"/>
              </a:lnSpc>
              <a:spcBef>
                <a:spcPts val="0"/>
              </a:spcBef>
              <a:spcAft>
                <a:spcPts val="0"/>
              </a:spcAft>
              <a:buNone/>
            </a:pPr>
            <a:r>
              <a:rPr lang="en-US" sz="3200" dirty="0"/>
              <a:t>Tension pneumopericardium is a rare, life-threatening condition that can present as a complication of pericardiocentesis.</a:t>
            </a:r>
            <a:endParaRPr lang="en-US" sz="3600" b="0" i="0" u="none" strike="noStrike" cap="none" dirty="0">
              <a:latin typeface="Arial"/>
              <a:ea typeface="Arial"/>
              <a:cs typeface="Arial"/>
              <a:sym typeface="Arial"/>
            </a:endParaRPr>
          </a:p>
        </p:txBody>
      </p:sp>
      <p:sp>
        <p:nvSpPr>
          <p:cNvPr id="66" name="Rectangle 193"/>
          <p:cNvSpPr>
            <a:spLocks noChangeArrowheads="1"/>
          </p:cNvSpPr>
          <p:nvPr/>
        </p:nvSpPr>
        <p:spPr bwMode="auto">
          <a:xfrm>
            <a:off x="761998" y="7239000"/>
            <a:ext cx="8405063" cy="728844"/>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Case Presentation</a:t>
            </a:r>
          </a:p>
        </p:txBody>
      </p:sp>
      <p:sp>
        <p:nvSpPr>
          <p:cNvPr id="67" name="Rectangle 200"/>
          <p:cNvSpPr>
            <a:spLocks noChangeArrowheads="1"/>
          </p:cNvSpPr>
          <p:nvPr/>
        </p:nvSpPr>
        <p:spPr bwMode="auto">
          <a:xfrm>
            <a:off x="761998" y="8077199"/>
            <a:ext cx="8382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marL="0" marR="0" lvl="0" indent="0" algn="just" rtl="0">
              <a:lnSpc>
                <a:spcPct val="100000"/>
              </a:lnSpc>
              <a:spcBef>
                <a:spcPts val="0"/>
              </a:spcBef>
              <a:spcAft>
                <a:spcPts val="0"/>
              </a:spcAft>
              <a:buNone/>
            </a:pPr>
            <a:r>
              <a:rPr lang="en-US" sz="3200" dirty="0">
                <a:cs typeface="Times New Roman" panose="02020603050405020304" pitchFamily="18" charset="0"/>
              </a:rPr>
              <a:t>40-year-old morbidly obese male was admitted for hypotension and acute hypoxic respiratory failure requiring BiPAP. CT angiogram revealed findings consistent with pneumonia with pneumomediastinum and a moderate sized pericardial effusion. It also showed bowel distension. Echocardiogram showed a large pericardial effusion consistent with tamponade physiology. Due to the patient’s hemodynamic instability, emergent pericardiocentesis was performed under fluoroscopy and ultrasound guidance. During aspiration, 50 mL of non-hemorrhagic frothy fluid was retrieved, but was followed by air, which was noted on fluoroscopy.</a:t>
            </a:r>
            <a:endParaRPr lang="en-US" sz="3600" b="0" i="0" u="none" strike="noStrike" cap="none" dirty="0">
              <a:ea typeface="Arial"/>
              <a:cs typeface="Times New Roman" panose="02020603050405020304" pitchFamily="18" charset="0"/>
              <a:sym typeface="Arial"/>
            </a:endParaRPr>
          </a:p>
        </p:txBody>
      </p:sp>
      <p:sp>
        <p:nvSpPr>
          <p:cNvPr id="68" name="Rectangle 193"/>
          <p:cNvSpPr>
            <a:spLocks noChangeArrowheads="1"/>
          </p:cNvSpPr>
          <p:nvPr/>
        </p:nvSpPr>
        <p:spPr bwMode="auto">
          <a:xfrm>
            <a:off x="718456" y="15327835"/>
            <a:ext cx="8382000" cy="728844"/>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Decision-Making</a:t>
            </a:r>
          </a:p>
        </p:txBody>
      </p:sp>
      <p:sp>
        <p:nvSpPr>
          <p:cNvPr id="69" name="Rectangle 200"/>
          <p:cNvSpPr>
            <a:spLocks noChangeArrowheads="1"/>
          </p:cNvSpPr>
          <p:nvPr/>
        </p:nvSpPr>
        <p:spPr bwMode="auto">
          <a:xfrm>
            <a:off x="651113" y="16410875"/>
            <a:ext cx="8338457" cy="52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algn="just">
              <a:spcBef>
                <a:spcPts val="0"/>
              </a:spcBef>
              <a:spcAft>
                <a:spcPts val="0"/>
              </a:spcAft>
            </a:pPr>
            <a:r>
              <a:rPr lang="en-US" sz="3200" dirty="0"/>
              <a:t> CT chest following pericardiocentesis showed pneumopericardium with tension tamponade and small amount of air under the diaphragm. Differential included a pleural-pericardial fistula, a leak in the tubing used to drain the pericardium during pericardiocentesis, or bowel perforation. Patient underwent pericardial window and catheter placement in pericardium with resolution of pneumopericardium. Additional exploration showed small slit in the gastric serosa and musculature which was closed with sutures.</a:t>
            </a:r>
            <a:endParaRPr lang="en-US" sz="3600" b="0" i="0" u="none" strike="noStrike" cap="none" dirty="0">
              <a:latin typeface="Arial"/>
              <a:ea typeface="Arial"/>
              <a:cs typeface="Arial"/>
              <a:sym typeface="Arial"/>
            </a:endParaRPr>
          </a:p>
        </p:txBody>
      </p:sp>
      <p:sp>
        <p:nvSpPr>
          <p:cNvPr id="71" name="Rectangle 200"/>
          <p:cNvSpPr>
            <a:spLocks noChangeArrowheads="1"/>
          </p:cNvSpPr>
          <p:nvPr/>
        </p:nvSpPr>
        <p:spPr bwMode="auto">
          <a:xfrm>
            <a:off x="761998" y="18516600"/>
            <a:ext cx="8382002" cy="18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marL="0" marR="0" lvl="0" indent="0" algn="just" rtl="0">
              <a:lnSpc>
                <a:spcPct val="100000"/>
              </a:lnSpc>
              <a:spcBef>
                <a:spcPts val="0"/>
              </a:spcBef>
              <a:spcAft>
                <a:spcPts val="0"/>
              </a:spcAft>
              <a:buNone/>
            </a:pPr>
            <a:endParaRPr lang="en-US" sz="2900" b="0" i="0" u="none" strike="noStrike" cap="none" dirty="0">
              <a:latin typeface="+mn-lt"/>
              <a:ea typeface="Arial"/>
              <a:cs typeface="Arial"/>
              <a:sym typeface="Arial"/>
            </a:endParaRPr>
          </a:p>
        </p:txBody>
      </p:sp>
      <p:sp>
        <p:nvSpPr>
          <p:cNvPr id="76" name="Google Shape;99;p1"/>
          <p:cNvSpPr txBox="1"/>
          <p:nvPr/>
        </p:nvSpPr>
        <p:spPr>
          <a:xfrm>
            <a:off x="10269134" y="4349254"/>
            <a:ext cx="8705888" cy="23985377"/>
          </a:xfrm>
          <a:prstGeom prst="rect">
            <a:avLst/>
          </a:prstGeom>
          <a:noFill/>
          <a:ln>
            <a:noFill/>
          </a:ln>
        </p:spPr>
        <p:txBody>
          <a:bodyPr spcFirstLastPara="1" wrap="square" lIns="148215" tIns="74087" rIns="148215" bIns="74087" anchor="t" anchorCtr="0">
            <a:spAutoFit/>
          </a:bodyPr>
          <a:lstStyle/>
          <a:p>
            <a:pPr>
              <a:lnSpc>
                <a:spcPct val="90000"/>
              </a:lnSpc>
            </a:pPr>
            <a:endParaRPr lang="en-US" sz="4800" b="1" dirty="0">
              <a:solidFill>
                <a:schemeClr val="bg1"/>
              </a:solidFill>
              <a:effectLst/>
              <a:latin typeface="+mj-lt"/>
            </a:endParaRPr>
          </a:p>
          <a:p>
            <a:pPr>
              <a:lnSpc>
                <a:spcPct val="90000"/>
              </a:lnSpc>
            </a:pPr>
            <a:r>
              <a:rPr lang="en-US" sz="4800" b="1" dirty="0">
                <a:solidFill>
                  <a:schemeClr val="bg1"/>
                </a:solidFill>
                <a:effectLst/>
                <a:latin typeface="+mj-lt"/>
              </a:rPr>
              <a:t>Pneumopericardium following pericardiocentesis can result from communication between the pleural and pericardial space, secondary to air leakage within or around the drainage system, or gastric/transverse colon and pericardial fistula.</a:t>
            </a:r>
          </a:p>
          <a:p>
            <a:pPr>
              <a:lnSpc>
                <a:spcPct val="90000"/>
              </a:lnSpc>
            </a:pPr>
            <a:endParaRPr lang="en-US" sz="4800" b="1" dirty="0">
              <a:solidFill>
                <a:schemeClr val="bg1"/>
              </a:solidFill>
              <a:latin typeface="+mj-lt"/>
            </a:endParaRPr>
          </a:p>
          <a:p>
            <a:pPr>
              <a:lnSpc>
                <a:spcPct val="90000"/>
              </a:lnSpc>
            </a:pPr>
            <a:r>
              <a:rPr lang="en-US" sz="4800" b="1" dirty="0">
                <a:solidFill>
                  <a:schemeClr val="bg1"/>
                </a:solidFill>
              </a:rPr>
              <a:t>Pre-procedure review of anatomic landmarks on imaging can help to reduce complications associated with pericardiocentesis.</a:t>
            </a:r>
          </a:p>
          <a:p>
            <a:pPr>
              <a:lnSpc>
                <a:spcPct val="90000"/>
              </a:lnSpc>
            </a:pPr>
            <a:endParaRPr lang="en-US" sz="4800" b="1" i="0" u="none" strike="noStrike" cap="none" dirty="0">
              <a:solidFill>
                <a:schemeClr val="bg1"/>
              </a:solidFill>
              <a:latin typeface="Arial"/>
              <a:ea typeface="Arial"/>
              <a:cs typeface="Arial"/>
              <a:sym typeface="Arial"/>
            </a:endParaRPr>
          </a:p>
          <a:p>
            <a:pPr>
              <a:lnSpc>
                <a:spcPct val="90000"/>
              </a:lnSpc>
            </a:pPr>
            <a:r>
              <a:rPr lang="en-US" sz="4800" b="1" dirty="0">
                <a:solidFill>
                  <a:schemeClr val="lt1"/>
                </a:solidFill>
              </a:rPr>
              <a:t>Similar to a pericardial effusion, pneumopericardium causing tamponade requires emergent decompression.</a:t>
            </a:r>
          </a:p>
          <a:p>
            <a:pPr>
              <a:lnSpc>
                <a:spcPct val="90000"/>
              </a:lnSpc>
            </a:pPr>
            <a:endParaRPr lang="en-US" sz="61700" b="1" dirty="0">
              <a:solidFill>
                <a:schemeClr val="bg1"/>
              </a:solidFill>
              <a:latin typeface="+mj-lt"/>
            </a:endParaRPr>
          </a:p>
          <a:p>
            <a:pPr marL="0" marR="0" lvl="0" indent="0" rtl="0">
              <a:lnSpc>
                <a:spcPct val="90000"/>
              </a:lnSpc>
              <a:spcBef>
                <a:spcPts val="0"/>
              </a:spcBef>
              <a:spcAft>
                <a:spcPts val="0"/>
              </a:spcAft>
              <a:buNone/>
            </a:pPr>
            <a:br>
              <a:rPr lang="en-US" sz="4800" b="0" i="0" u="none" strike="noStrike" cap="none" dirty="0">
                <a:solidFill>
                  <a:schemeClr val="lt1"/>
                </a:solidFill>
                <a:latin typeface="Arial"/>
                <a:ea typeface="Arial"/>
                <a:cs typeface="Arial"/>
                <a:sym typeface="Arial"/>
              </a:rPr>
            </a:br>
            <a:br>
              <a:rPr lang="en-US" sz="4800" b="0" i="0" u="none" strike="noStrike" cap="none" dirty="0">
                <a:solidFill>
                  <a:schemeClr val="lt1"/>
                </a:solidFill>
                <a:latin typeface="Arial"/>
                <a:ea typeface="Arial"/>
                <a:cs typeface="Arial"/>
                <a:sym typeface="Arial"/>
              </a:rPr>
            </a:br>
            <a:endParaRPr lang="en-US" sz="4800" b="0" i="0" u="none" strike="noStrike" cap="none" dirty="0">
              <a:solidFill>
                <a:schemeClr val="lt1"/>
              </a:solidFill>
              <a:latin typeface="Arial"/>
              <a:ea typeface="Arial"/>
              <a:cs typeface="Arial"/>
              <a:sym typeface="Arial"/>
            </a:endParaRPr>
          </a:p>
        </p:txBody>
      </p:sp>
      <p:sp>
        <p:nvSpPr>
          <p:cNvPr id="2" name="Rectangle 193">
            <a:extLst>
              <a:ext uri="{FF2B5EF4-FFF2-40B4-BE49-F238E27FC236}">
                <a16:creationId xmlns:a16="http://schemas.microsoft.com/office/drawing/2014/main" id="{57340B42-F542-9263-541C-B7C892141086}"/>
              </a:ext>
            </a:extLst>
          </p:cNvPr>
          <p:cNvSpPr>
            <a:spLocks noChangeArrowheads="1"/>
          </p:cNvSpPr>
          <p:nvPr/>
        </p:nvSpPr>
        <p:spPr bwMode="auto">
          <a:xfrm>
            <a:off x="24491508" y="4349254"/>
            <a:ext cx="4007292" cy="656056"/>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Figure 2</a:t>
            </a:r>
          </a:p>
        </p:txBody>
      </p:sp>
      <p:sp>
        <p:nvSpPr>
          <p:cNvPr id="13" name="Rectangle 200">
            <a:extLst>
              <a:ext uri="{FF2B5EF4-FFF2-40B4-BE49-F238E27FC236}">
                <a16:creationId xmlns:a16="http://schemas.microsoft.com/office/drawing/2014/main" id="{B48EF264-CAB1-0493-52DC-47D5E2E06C7B}"/>
              </a:ext>
            </a:extLst>
          </p:cNvPr>
          <p:cNvSpPr>
            <a:spLocks noChangeArrowheads="1"/>
          </p:cNvSpPr>
          <p:nvPr/>
        </p:nvSpPr>
        <p:spPr bwMode="auto">
          <a:xfrm>
            <a:off x="19347552" y="9777158"/>
            <a:ext cx="4880216" cy="14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algn="ctr">
              <a:spcBef>
                <a:spcPts val="0"/>
              </a:spcBef>
              <a:spcAft>
                <a:spcPts val="0"/>
              </a:spcAft>
              <a:buClr>
                <a:schemeClr val="dk1"/>
              </a:buClr>
            </a:pPr>
            <a:r>
              <a:rPr lang="en-US" sz="2400" dirty="0"/>
              <a:t>Axial view of CT chest with contrast obtained on admission demonstrating a pericardial effusion.</a:t>
            </a:r>
            <a:endParaRPr lang="en-US" sz="2400" dirty="0">
              <a:highlight>
                <a:srgbClr val="FFFF00"/>
              </a:highlight>
            </a:endParaRPr>
          </a:p>
          <a:p>
            <a:pPr marL="0" lvl="0" indent="0" algn="just" rtl="0">
              <a:spcBef>
                <a:spcPts val="0"/>
              </a:spcBef>
              <a:spcAft>
                <a:spcPts val="0"/>
              </a:spcAft>
              <a:buClr>
                <a:schemeClr val="dk1"/>
              </a:buClr>
              <a:buFont typeface="Arial"/>
              <a:buNone/>
            </a:pPr>
            <a:endParaRPr lang="en-US" sz="2800" dirty="0">
              <a:solidFill>
                <a:srgbClr val="172B54"/>
              </a:solidFill>
            </a:endParaRPr>
          </a:p>
        </p:txBody>
      </p:sp>
      <p:sp>
        <p:nvSpPr>
          <p:cNvPr id="14" name="Rectangle 200">
            <a:extLst>
              <a:ext uri="{FF2B5EF4-FFF2-40B4-BE49-F238E27FC236}">
                <a16:creationId xmlns:a16="http://schemas.microsoft.com/office/drawing/2014/main" id="{4A0C8290-6F51-39BC-770D-9E377FA6F6E6}"/>
              </a:ext>
            </a:extLst>
          </p:cNvPr>
          <p:cNvSpPr>
            <a:spLocks noChangeArrowheads="1"/>
          </p:cNvSpPr>
          <p:nvPr/>
        </p:nvSpPr>
        <p:spPr bwMode="auto">
          <a:xfrm>
            <a:off x="24171832" y="9838440"/>
            <a:ext cx="4550229" cy="226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marL="0" lvl="0" indent="0" algn="ctr" rtl="0">
              <a:spcBef>
                <a:spcPts val="0"/>
              </a:spcBef>
              <a:spcAft>
                <a:spcPts val="0"/>
              </a:spcAft>
              <a:buClr>
                <a:schemeClr val="dk1"/>
              </a:buClr>
              <a:buFont typeface="Arial"/>
              <a:buNone/>
            </a:pPr>
            <a:r>
              <a:rPr lang="en-US" sz="2800" dirty="0"/>
              <a:t>TTE showing a large pericardial effusion.</a:t>
            </a:r>
          </a:p>
          <a:p>
            <a:pPr marL="0" lvl="0" indent="0" algn="just" rtl="0">
              <a:spcBef>
                <a:spcPts val="0"/>
              </a:spcBef>
              <a:spcAft>
                <a:spcPts val="0"/>
              </a:spcAft>
              <a:buClr>
                <a:schemeClr val="dk1"/>
              </a:buClr>
              <a:buFont typeface="Arial"/>
              <a:buNone/>
            </a:pPr>
            <a:endParaRPr lang="en-US" sz="2800" dirty="0">
              <a:solidFill>
                <a:srgbClr val="172B54"/>
              </a:solidFill>
            </a:endParaRPr>
          </a:p>
        </p:txBody>
      </p:sp>
      <p:sp>
        <p:nvSpPr>
          <p:cNvPr id="15" name="Rectangle 193">
            <a:extLst>
              <a:ext uri="{FF2B5EF4-FFF2-40B4-BE49-F238E27FC236}">
                <a16:creationId xmlns:a16="http://schemas.microsoft.com/office/drawing/2014/main" id="{7C08C407-EF6B-84F0-0FB8-EF82DEFA12C9}"/>
              </a:ext>
            </a:extLst>
          </p:cNvPr>
          <p:cNvSpPr>
            <a:spLocks noChangeArrowheads="1"/>
          </p:cNvSpPr>
          <p:nvPr/>
        </p:nvSpPr>
        <p:spPr bwMode="auto">
          <a:xfrm>
            <a:off x="19975285" y="11233641"/>
            <a:ext cx="3932807" cy="743804"/>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Figure 3</a:t>
            </a:r>
          </a:p>
        </p:txBody>
      </p:sp>
      <p:sp>
        <p:nvSpPr>
          <p:cNvPr id="16" name="Rectangle 193">
            <a:extLst>
              <a:ext uri="{FF2B5EF4-FFF2-40B4-BE49-F238E27FC236}">
                <a16:creationId xmlns:a16="http://schemas.microsoft.com/office/drawing/2014/main" id="{BEA0AF53-AAE9-DBD1-E0F1-626C2DB0DBC9}"/>
              </a:ext>
            </a:extLst>
          </p:cNvPr>
          <p:cNvSpPr>
            <a:spLocks noChangeArrowheads="1"/>
          </p:cNvSpPr>
          <p:nvPr/>
        </p:nvSpPr>
        <p:spPr bwMode="auto">
          <a:xfrm>
            <a:off x="24491508" y="11233641"/>
            <a:ext cx="3858023" cy="683240"/>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Figure 4</a:t>
            </a:r>
          </a:p>
        </p:txBody>
      </p:sp>
      <p:sp>
        <p:nvSpPr>
          <p:cNvPr id="22" name="Rectangle 200">
            <a:extLst>
              <a:ext uri="{FF2B5EF4-FFF2-40B4-BE49-F238E27FC236}">
                <a16:creationId xmlns:a16="http://schemas.microsoft.com/office/drawing/2014/main" id="{5463411D-6EFB-89BB-7F38-C245DCFEFF8D}"/>
              </a:ext>
            </a:extLst>
          </p:cNvPr>
          <p:cNvSpPr>
            <a:spLocks noChangeArrowheads="1"/>
          </p:cNvSpPr>
          <p:nvPr/>
        </p:nvSpPr>
        <p:spPr bwMode="auto">
          <a:xfrm>
            <a:off x="19220708" y="16720391"/>
            <a:ext cx="5003468" cy="226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marL="0" marR="0" lvl="0" indent="0" algn="ctr" rtl="0">
              <a:lnSpc>
                <a:spcPct val="100000"/>
              </a:lnSpc>
              <a:spcBef>
                <a:spcPts val="0"/>
              </a:spcBef>
              <a:spcAft>
                <a:spcPts val="0"/>
              </a:spcAft>
              <a:buNone/>
            </a:pPr>
            <a:r>
              <a:rPr lang="en-US" sz="2800" dirty="0"/>
              <a:t>Air noted in the pericardial space during pericardiocentesis.</a:t>
            </a:r>
            <a:endParaRPr lang="en-US" sz="3600" b="0" i="0" u="none" strike="noStrike" cap="none" dirty="0">
              <a:latin typeface="Arial"/>
              <a:ea typeface="Arial"/>
              <a:cs typeface="Arial"/>
              <a:sym typeface="Arial"/>
            </a:endParaRPr>
          </a:p>
        </p:txBody>
      </p:sp>
      <p:sp>
        <p:nvSpPr>
          <p:cNvPr id="23" name="Rectangle 200">
            <a:extLst>
              <a:ext uri="{FF2B5EF4-FFF2-40B4-BE49-F238E27FC236}">
                <a16:creationId xmlns:a16="http://schemas.microsoft.com/office/drawing/2014/main" id="{E5EB9897-8385-3910-D748-E51613F7783B}"/>
              </a:ext>
            </a:extLst>
          </p:cNvPr>
          <p:cNvSpPr>
            <a:spLocks noChangeArrowheads="1"/>
          </p:cNvSpPr>
          <p:nvPr/>
        </p:nvSpPr>
        <p:spPr bwMode="auto">
          <a:xfrm>
            <a:off x="24307800" y="16527391"/>
            <a:ext cx="4929837" cy="226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marL="0" marR="0" lvl="0" indent="0" algn="ctr" rtl="0">
              <a:lnSpc>
                <a:spcPct val="100000"/>
              </a:lnSpc>
              <a:spcBef>
                <a:spcPts val="0"/>
              </a:spcBef>
              <a:spcAft>
                <a:spcPts val="0"/>
              </a:spcAft>
              <a:buNone/>
            </a:pPr>
            <a:r>
              <a:rPr lang="en-US" sz="2800" dirty="0"/>
              <a:t>Axial view of CT chest after pericardiocentesis demonstrating large pneumopericardium</a:t>
            </a:r>
            <a:endParaRPr lang="en-US" sz="3600" b="0" i="0" u="none" strike="noStrike" cap="none" dirty="0">
              <a:latin typeface="Arial"/>
              <a:ea typeface="Arial"/>
              <a:cs typeface="Arial"/>
              <a:sym typeface="Arial"/>
            </a:endParaRPr>
          </a:p>
        </p:txBody>
      </p:sp>
      <p:sp>
        <p:nvSpPr>
          <p:cNvPr id="27" name="Rectangle 200">
            <a:extLst>
              <a:ext uri="{FF2B5EF4-FFF2-40B4-BE49-F238E27FC236}">
                <a16:creationId xmlns:a16="http://schemas.microsoft.com/office/drawing/2014/main" id="{B36C9116-4A9A-E2C7-C071-1739CF069732}"/>
              </a:ext>
            </a:extLst>
          </p:cNvPr>
          <p:cNvSpPr>
            <a:spLocks noChangeArrowheads="1"/>
          </p:cNvSpPr>
          <p:nvPr/>
        </p:nvSpPr>
        <p:spPr bwMode="auto">
          <a:xfrm>
            <a:off x="24155400" y="20306979"/>
            <a:ext cx="4194131" cy="63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lvl="0" algn="just" rtl="0">
              <a:spcBef>
                <a:spcPts val="0"/>
              </a:spcBef>
              <a:spcAft>
                <a:spcPts val="0"/>
              </a:spcAft>
              <a:buClr>
                <a:schemeClr val="dk1"/>
              </a:buClr>
            </a:pPr>
            <a:endParaRPr lang="en-US" sz="1600" b="0" i="0" u="none" strike="noStrike" cap="none" dirty="0">
              <a:solidFill>
                <a:srgbClr val="172B54"/>
              </a:solidFill>
              <a:latin typeface="Arial"/>
              <a:ea typeface="Arial"/>
              <a:cs typeface="Arial"/>
              <a:sym typeface="Arial"/>
            </a:endParaRPr>
          </a:p>
        </p:txBody>
      </p:sp>
      <p:sp>
        <p:nvSpPr>
          <p:cNvPr id="7" name="Google Shape;149;p1">
            <a:extLst>
              <a:ext uri="{FF2B5EF4-FFF2-40B4-BE49-F238E27FC236}">
                <a16:creationId xmlns:a16="http://schemas.microsoft.com/office/drawing/2014/main" id="{DB5B4A43-8EE8-0AA8-2C14-2AAC404E95B6}"/>
              </a:ext>
            </a:extLst>
          </p:cNvPr>
          <p:cNvSpPr txBox="1"/>
          <p:nvPr/>
        </p:nvSpPr>
        <p:spPr>
          <a:xfrm>
            <a:off x="26550201" y="6744795"/>
            <a:ext cx="1288551" cy="8752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solidFill>
                  <a:schemeClr val="lt1"/>
                </a:solidFill>
              </a:rPr>
              <a:t>PISA 0.6 cm</a:t>
            </a:r>
            <a:endParaRPr sz="3000" dirty="0">
              <a:solidFill>
                <a:schemeClr val="lt1"/>
              </a:solidFill>
            </a:endParaRPr>
          </a:p>
        </p:txBody>
      </p:sp>
      <p:sp>
        <p:nvSpPr>
          <p:cNvPr id="9" name="Rectangle 193">
            <a:extLst>
              <a:ext uri="{FF2B5EF4-FFF2-40B4-BE49-F238E27FC236}">
                <a16:creationId xmlns:a16="http://schemas.microsoft.com/office/drawing/2014/main" id="{6893B7A2-6140-A465-603D-1D20083F702B}"/>
              </a:ext>
            </a:extLst>
          </p:cNvPr>
          <p:cNvSpPr>
            <a:spLocks noChangeArrowheads="1"/>
          </p:cNvSpPr>
          <p:nvPr/>
        </p:nvSpPr>
        <p:spPr bwMode="auto">
          <a:xfrm>
            <a:off x="19398277" y="18004047"/>
            <a:ext cx="9100523" cy="774384"/>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4600" b="1" dirty="0">
                <a:solidFill>
                  <a:schemeClr val="bg1"/>
                </a:solidFill>
                <a:effectLst>
                  <a:outerShdw blurRad="38100" dist="38100" dir="2700000" algn="tl">
                    <a:srgbClr val="000000">
                      <a:alpha val="43137"/>
                    </a:srgbClr>
                  </a:outerShdw>
                </a:effectLst>
              </a:rPr>
              <a:t>Conclusions</a:t>
            </a:r>
          </a:p>
        </p:txBody>
      </p:sp>
      <p:pic>
        <p:nvPicPr>
          <p:cNvPr id="11" name="Google Shape;144;p1">
            <a:extLst>
              <a:ext uri="{FF2B5EF4-FFF2-40B4-BE49-F238E27FC236}">
                <a16:creationId xmlns:a16="http://schemas.microsoft.com/office/drawing/2014/main" id="{A9DB9682-E56E-57DB-6DDD-475B40D82F04}"/>
              </a:ext>
            </a:extLst>
          </p:cNvPr>
          <p:cNvPicPr preferRelativeResize="0"/>
          <p:nvPr/>
        </p:nvPicPr>
        <p:blipFill>
          <a:blip r:embed="rId5">
            <a:alphaModFix/>
          </a:blip>
          <a:stretch>
            <a:fillRect/>
          </a:stretch>
        </p:blipFill>
        <p:spPr>
          <a:xfrm>
            <a:off x="19417086" y="5302252"/>
            <a:ext cx="4741147" cy="4478477"/>
          </a:xfrm>
          <a:prstGeom prst="rect">
            <a:avLst/>
          </a:prstGeom>
          <a:noFill/>
          <a:ln>
            <a:noFill/>
          </a:ln>
        </p:spPr>
      </p:pic>
      <p:pic>
        <p:nvPicPr>
          <p:cNvPr id="17" name="Google Shape;145;p1">
            <a:extLst>
              <a:ext uri="{FF2B5EF4-FFF2-40B4-BE49-F238E27FC236}">
                <a16:creationId xmlns:a16="http://schemas.microsoft.com/office/drawing/2014/main" id="{35BA0437-0BEC-5530-3A1C-944891D473FB}"/>
              </a:ext>
            </a:extLst>
          </p:cNvPr>
          <p:cNvPicPr preferRelativeResize="0"/>
          <p:nvPr/>
        </p:nvPicPr>
        <p:blipFill>
          <a:blip r:embed="rId6">
            <a:alphaModFix/>
          </a:blip>
          <a:stretch>
            <a:fillRect/>
          </a:stretch>
        </p:blipFill>
        <p:spPr>
          <a:xfrm>
            <a:off x="19350661" y="12183989"/>
            <a:ext cx="5003468" cy="4343402"/>
          </a:xfrm>
          <a:prstGeom prst="rect">
            <a:avLst/>
          </a:prstGeom>
          <a:noFill/>
          <a:ln>
            <a:noFill/>
          </a:ln>
        </p:spPr>
      </p:pic>
      <p:pic>
        <p:nvPicPr>
          <p:cNvPr id="20" name="Google Shape;146;p1">
            <a:extLst>
              <a:ext uri="{FF2B5EF4-FFF2-40B4-BE49-F238E27FC236}">
                <a16:creationId xmlns:a16="http://schemas.microsoft.com/office/drawing/2014/main" id="{8ECA5FCE-253D-EF27-4A93-B8DA254D440B}"/>
              </a:ext>
            </a:extLst>
          </p:cNvPr>
          <p:cNvPicPr preferRelativeResize="0"/>
          <p:nvPr/>
        </p:nvPicPr>
        <p:blipFill rotWithShape="1">
          <a:blip r:embed="rId7">
            <a:alphaModFix/>
          </a:blip>
          <a:srcRect r="7999"/>
          <a:stretch/>
        </p:blipFill>
        <p:spPr>
          <a:xfrm>
            <a:off x="24491507" y="12136647"/>
            <a:ext cx="4366522" cy="4343402"/>
          </a:xfrm>
          <a:prstGeom prst="rect">
            <a:avLst/>
          </a:prstGeom>
          <a:noFill/>
          <a:ln>
            <a:noFill/>
          </a:ln>
        </p:spPr>
      </p:pic>
      <p:sp>
        <p:nvSpPr>
          <p:cNvPr id="21" name="Rectangle 200">
            <a:extLst>
              <a:ext uri="{FF2B5EF4-FFF2-40B4-BE49-F238E27FC236}">
                <a16:creationId xmlns:a16="http://schemas.microsoft.com/office/drawing/2014/main" id="{00468CFF-5F57-BA22-196B-0FE37B7D690E}"/>
              </a:ext>
            </a:extLst>
          </p:cNvPr>
          <p:cNvSpPr>
            <a:spLocks noChangeArrowheads="1"/>
          </p:cNvSpPr>
          <p:nvPr/>
        </p:nvSpPr>
        <p:spPr bwMode="auto">
          <a:xfrm>
            <a:off x="19484689" y="18867160"/>
            <a:ext cx="9581965" cy="52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05" tIns="48003" rIns="96005" bIns="48003"/>
          <a:lstStyle>
            <a:lvl1pPr defTabSz="4386263">
              <a:defRPr sz="2500">
                <a:solidFill>
                  <a:schemeClr val="tx1"/>
                </a:solidFill>
                <a:latin typeface="Times New Roman" pitchFamily="18" charset="0"/>
              </a:defRPr>
            </a:lvl1pPr>
            <a:lvl2pPr marL="742950" indent="-285750" defTabSz="4386263">
              <a:defRPr sz="2500">
                <a:solidFill>
                  <a:schemeClr val="tx1"/>
                </a:solidFill>
                <a:latin typeface="Times New Roman" pitchFamily="18" charset="0"/>
              </a:defRPr>
            </a:lvl2pPr>
            <a:lvl3pPr marL="1143000" indent="-228600" defTabSz="4386263">
              <a:defRPr sz="2500">
                <a:solidFill>
                  <a:schemeClr val="tx1"/>
                </a:solidFill>
                <a:latin typeface="Times New Roman" pitchFamily="18" charset="0"/>
              </a:defRPr>
            </a:lvl3pPr>
            <a:lvl4pPr marL="1600200" indent="-228600" defTabSz="4386263">
              <a:defRPr sz="2500">
                <a:solidFill>
                  <a:schemeClr val="tx1"/>
                </a:solidFill>
                <a:latin typeface="Times New Roman" pitchFamily="18" charset="0"/>
              </a:defRPr>
            </a:lvl4pPr>
            <a:lvl5pPr marL="2057400" indent="-228600" defTabSz="4386263">
              <a:defRPr sz="2500">
                <a:solidFill>
                  <a:schemeClr val="tx1"/>
                </a:solidFill>
                <a:latin typeface="Times New Roman" pitchFamily="18" charset="0"/>
              </a:defRPr>
            </a:lvl5pPr>
            <a:lvl6pPr marL="2514600" indent="-228600" defTabSz="4386263" eaLnBrk="0" fontAlgn="base" hangingPunct="0">
              <a:spcBef>
                <a:spcPct val="0"/>
              </a:spcBef>
              <a:spcAft>
                <a:spcPct val="0"/>
              </a:spcAft>
              <a:defRPr sz="2500">
                <a:solidFill>
                  <a:schemeClr val="tx1"/>
                </a:solidFill>
                <a:latin typeface="Times New Roman" pitchFamily="18" charset="0"/>
              </a:defRPr>
            </a:lvl6pPr>
            <a:lvl7pPr marL="2971800" indent="-228600" defTabSz="4386263" eaLnBrk="0" fontAlgn="base" hangingPunct="0">
              <a:spcBef>
                <a:spcPct val="0"/>
              </a:spcBef>
              <a:spcAft>
                <a:spcPct val="0"/>
              </a:spcAft>
              <a:defRPr sz="2500">
                <a:solidFill>
                  <a:schemeClr val="tx1"/>
                </a:solidFill>
                <a:latin typeface="Times New Roman" pitchFamily="18" charset="0"/>
              </a:defRPr>
            </a:lvl7pPr>
            <a:lvl8pPr marL="3429000" indent="-228600" defTabSz="4386263" eaLnBrk="0" fontAlgn="base" hangingPunct="0">
              <a:spcBef>
                <a:spcPct val="0"/>
              </a:spcBef>
              <a:spcAft>
                <a:spcPct val="0"/>
              </a:spcAft>
              <a:defRPr sz="2500">
                <a:solidFill>
                  <a:schemeClr val="tx1"/>
                </a:solidFill>
                <a:latin typeface="Times New Roman" pitchFamily="18" charset="0"/>
              </a:defRPr>
            </a:lvl8pPr>
            <a:lvl9pPr marL="3886200" indent="-228600" defTabSz="4386263" eaLnBrk="0" fontAlgn="base" hangingPunct="0">
              <a:spcBef>
                <a:spcPct val="0"/>
              </a:spcBef>
              <a:spcAft>
                <a:spcPct val="0"/>
              </a:spcAft>
              <a:defRPr sz="2500">
                <a:solidFill>
                  <a:schemeClr val="tx1"/>
                </a:solidFill>
                <a:latin typeface="Times New Roman" pitchFamily="18" charset="0"/>
              </a:defRPr>
            </a:lvl9pPr>
          </a:lstStyle>
          <a:p>
            <a:pPr>
              <a:spcBef>
                <a:spcPts val="0"/>
              </a:spcBef>
              <a:spcAft>
                <a:spcPts val="0"/>
              </a:spcAft>
            </a:pPr>
            <a:r>
              <a:rPr lang="en-US" sz="3200" dirty="0">
                <a:cs typeface="Times New Roman" panose="02020603050405020304" pitchFamily="18" charset="0"/>
              </a:rPr>
              <a:t>The etiology of pneumopericardium is likely a result of iatrogenic perforation of stomach during pericardiocentesis. Pneumopericardium is a rare complication carrying a high mortality rate. Early recognition and decompression is crucial. </a:t>
            </a:r>
            <a:endParaRPr lang="en-US" sz="3200" b="0" i="0" u="none" strike="noStrike" cap="none" dirty="0">
              <a:ea typeface="Arial"/>
              <a:cs typeface="Times New Roman" panose="02020603050405020304" pitchFamily="18" charset="0"/>
              <a:sym typeface="Arial"/>
            </a:endParaRPr>
          </a:p>
        </p:txBody>
      </p:sp>
      <p:pic>
        <p:nvPicPr>
          <p:cNvPr id="5" name="Picture 4" descr="A ultrasound of a baby&#10;&#10;Description automatically generated">
            <a:extLst>
              <a:ext uri="{FF2B5EF4-FFF2-40B4-BE49-F238E27FC236}">
                <a16:creationId xmlns:a16="http://schemas.microsoft.com/office/drawing/2014/main" id="{5378E231-517D-2178-1D79-374DC3A1D649}"/>
              </a:ext>
            </a:extLst>
          </p:cNvPr>
          <p:cNvPicPr>
            <a:picLocks noChangeAspect="1"/>
          </p:cNvPicPr>
          <p:nvPr/>
        </p:nvPicPr>
        <p:blipFill rotWithShape="1">
          <a:blip r:embed="rId8">
            <a:extLst>
              <a:ext uri="{28A0092B-C50C-407E-A947-70E740481C1C}">
                <a14:useLocalDpi xmlns:a14="http://schemas.microsoft.com/office/drawing/2010/main" val="0"/>
              </a:ext>
            </a:extLst>
          </a:blip>
          <a:srcRect r="6591"/>
          <a:stretch/>
        </p:blipFill>
        <p:spPr>
          <a:xfrm>
            <a:off x="24227768" y="5302252"/>
            <a:ext cx="4630262" cy="4488845"/>
          </a:xfrm>
          <a:prstGeom prst="rect">
            <a:avLst/>
          </a:prstGeom>
        </p:spPr>
      </p:pic>
      <p:sp>
        <p:nvSpPr>
          <p:cNvPr id="4" name="Rectangle 193">
            <a:extLst>
              <a:ext uri="{FF2B5EF4-FFF2-40B4-BE49-F238E27FC236}">
                <a16:creationId xmlns:a16="http://schemas.microsoft.com/office/drawing/2014/main" id="{83E4CA77-A120-B809-B8CA-82F689805991}"/>
              </a:ext>
            </a:extLst>
          </p:cNvPr>
          <p:cNvSpPr>
            <a:spLocks noChangeArrowheads="1"/>
          </p:cNvSpPr>
          <p:nvPr/>
        </p:nvSpPr>
        <p:spPr bwMode="auto">
          <a:xfrm>
            <a:off x="19536357" y="21546889"/>
            <a:ext cx="2970451" cy="245654"/>
          </a:xfrm>
          <a:prstGeom prst="rect">
            <a:avLst/>
          </a:prstGeom>
          <a:solidFill>
            <a:srgbClr val="105964"/>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r>
              <a:rPr lang="en-US" sz="2000" b="1" dirty="0">
                <a:solidFill>
                  <a:schemeClr val="bg1"/>
                </a:solidFill>
                <a:effectLst>
                  <a:outerShdw blurRad="38100" dist="38100" dir="2700000" algn="tl">
                    <a:srgbClr val="000000">
                      <a:alpha val="43137"/>
                    </a:srgbClr>
                  </a:outerShdw>
                </a:effectLst>
              </a:rPr>
              <a:t>Disclosure Information</a:t>
            </a:r>
          </a:p>
        </p:txBody>
      </p:sp>
      <p:sp>
        <p:nvSpPr>
          <p:cNvPr id="6" name="Google Shape;138;p1">
            <a:extLst>
              <a:ext uri="{FF2B5EF4-FFF2-40B4-BE49-F238E27FC236}">
                <a16:creationId xmlns:a16="http://schemas.microsoft.com/office/drawing/2014/main" id="{D1466D33-3A74-DDCC-071C-45ECAE9B526F}"/>
              </a:ext>
            </a:extLst>
          </p:cNvPr>
          <p:cNvSpPr txBox="1"/>
          <p:nvPr/>
        </p:nvSpPr>
        <p:spPr>
          <a:xfrm>
            <a:off x="22558476" y="21471795"/>
            <a:ext cx="2939777" cy="395842"/>
          </a:xfrm>
          <a:prstGeom prst="rect">
            <a:avLst/>
          </a:prstGeom>
          <a:noFill/>
          <a:ln>
            <a:noFill/>
          </a:ln>
        </p:spPr>
        <p:txBody>
          <a:bodyPr spcFirstLastPara="1" wrap="square" lIns="148215" tIns="74087" rIns="148215" bIns="74087" anchor="t" anchorCtr="0">
            <a:spAutoFit/>
          </a:bodyPr>
          <a:lstStyle/>
          <a:p>
            <a:pPr algn="just"/>
            <a:r>
              <a:rPr lang="en-US" sz="1600" dirty="0">
                <a:solidFill>
                  <a:srgbClr val="172B54"/>
                </a:solidFill>
                <a:latin typeface="+mj-lt"/>
                <a:cs typeface="Arial" panose="020B0604020202020204" pitchFamily="34" charset="0"/>
              </a:rPr>
              <a:t>Nothing to disclose</a:t>
            </a:r>
            <a:endParaRPr sz="1600" dirty="0">
              <a:solidFill>
                <a:srgbClr val="172B54"/>
              </a:solidFill>
              <a:latin typeface="+mj-lt"/>
              <a:cs typeface="Arial" panose="020B0604020202020204" pitchFamily="34" charset="0"/>
            </a:endParaRPr>
          </a:p>
        </p:txBody>
      </p:sp>
      <p:sp>
        <p:nvSpPr>
          <p:cNvPr id="36" name="TextBox 35">
            <a:extLst>
              <a:ext uri="{FF2B5EF4-FFF2-40B4-BE49-F238E27FC236}">
                <a16:creationId xmlns:a16="http://schemas.microsoft.com/office/drawing/2014/main" id="{B52ACF31-B59C-4104-94D3-0AFC185FEC1A}"/>
              </a:ext>
            </a:extLst>
          </p:cNvPr>
          <p:cNvSpPr txBox="1"/>
          <p:nvPr/>
        </p:nvSpPr>
        <p:spPr>
          <a:xfrm>
            <a:off x="24688800" y="914400"/>
            <a:ext cx="4343400" cy="2677656"/>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a:solidFill>
                  <a:schemeClr val="bg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1</a:t>
            </a:r>
            <a:r>
              <a:rPr lang="en-GB" sz="3600" b="1" i="1" dirty="0">
                <a:solidFill>
                  <a:schemeClr val="bg1"/>
                </a:solidFill>
                <a:latin typeface="+mj-lt"/>
                <a:cs typeface="Arial" panose="020B0604020202020204" pitchFamily="34" charset="0"/>
                <a:hlinkClick r:id="rId9">
                  <a:extLst>
                    <a:ext uri="{A12FA001-AC4F-418D-AE19-62706E023703}">
                      <ahyp:hlinkClr xmlns:ahyp="http://schemas.microsoft.com/office/drawing/2018/hyperlinkcolor" val="tx"/>
                    </a:ext>
                  </a:extLst>
                </a:hlinkClick>
              </a:rPr>
              <a:t>dali@rhc.net</a:t>
            </a:r>
            <a:r>
              <a:rPr lang="en-GB" sz="3600" b="1" i="1" dirty="0">
                <a:solidFill>
                  <a:schemeClr val="bg1"/>
                </a:solidFill>
                <a:latin typeface="+mj-lt"/>
                <a:cs typeface="Arial" panose="020B0604020202020204" pitchFamily="34" charset="0"/>
              </a:rPr>
              <a:t> </a:t>
            </a:r>
            <a:endParaRPr lang="en-US" sz="4000" b="1" i="1" dirty="0">
              <a:solidFill>
                <a:schemeClr val="bg1"/>
              </a:solidFill>
              <a:latin typeface="+mj-lt"/>
              <a:cs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19122</TotalTime>
  <Words>392</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Dunn, Alyssa </cp:lastModifiedBy>
  <cp:revision>456</cp:revision>
  <cp:lastPrinted>2024-03-20T19:52:30Z</cp:lastPrinted>
  <dcterms:created xsi:type="dcterms:W3CDTF">1997-10-24T05:44:18Z</dcterms:created>
  <dcterms:modified xsi:type="dcterms:W3CDTF">2024-03-29T17:00:07Z</dcterms:modified>
  <cp:category>templates for scientific poster</cp:category>
</cp:coreProperties>
</file>