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5934" autoAdjust="0"/>
  </p:normalViewPr>
  <p:slideViewPr>
    <p:cSldViewPr>
      <p:cViewPr varScale="1">
        <p:scale>
          <a:sx n="39" d="100"/>
          <a:sy n="39" d="100"/>
        </p:scale>
        <p:origin x="1806" y="72"/>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doi.org/10.1038/nrdp.201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0"/>
            <a:ext cx="29260800" cy="22755113"/>
          </a:xfrm>
          <a:prstGeom prst="rect">
            <a:avLst/>
          </a:prstGeom>
        </p:spPr>
      </p:pic>
      <p:sp>
        <p:nvSpPr>
          <p:cNvPr id="2050" name="Rectangle 144"/>
          <p:cNvSpPr>
            <a:spLocks noChangeArrowheads="1"/>
          </p:cNvSpPr>
          <p:nvPr/>
        </p:nvSpPr>
        <p:spPr bwMode="auto">
          <a:xfrm>
            <a:off x="10496600" y="4572001"/>
            <a:ext cx="11506200" cy="6095999"/>
          </a:xfrm>
          <a:prstGeom prst="rect">
            <a:avLst/>
          </a:prstGeom>
          <a:solidFill>
            <a:schemeClr val="bg1"/>
          </a:solidFill>
          <a:ln>
            <a:noFill/>
          </a:ln>
          <a:effectLst/>
        </p:spPr>
        <p:txBody>
          <a:bodyPr lIns="288000" tIns="288000" rIns="288000" bIns="288000"/>
          <a:lstStyle/>
          <a:p>
            <a:pPr eaLnBrk="0" hangingPunct="0"/>
            <a:r>
              <a:rPr lang="en-US" sz="3300" kern="100" dirty="0">
                <a:effectLst/>
                <a:latin typeface="+mn-lt"/>
                <a:ea typeface="Calibri" panose="020F0502020204030204" pitchFamily="34" charset="0"/>
                <a:cs typeface="Times New Roman" panose="02020603050405020304" pitchFamily="18" charset="0"/>
              </a:rPr>
              <a:t>Outpatient malaria smear resulted showing significant parasitemia at 10.8%. We were unable to start artesunate or quinine as they were also not readily available in the area. IV doxycycline and ceftriaxone started in absence of first line treatment. His clinical condition continued to deteriorate, and rapid response was called. He was transferred to the ICU and intubated due to low GCS. Ultimately, the patient went into cardiopulmonary arrest and CODE BLUE was called. Code was run </a:t>
            </a:r>
            <a:r>
              <a:rPr lang="en-US" sz="3300" kern="100" dirty="0">
                <a:latin typeface="+mn-lt"/>
                <a:ea typeface="Calibri" panose="020F0502020204030204" pitchFamily="34" charset="0"/>
                <a:cs typeface="Times New Roman" panose="02020603050405020304" pitchFamily="18" charset="0"/>
              </a:rPr>
              <a:t>according to ACLS protocol however ROSC was not achieved. </a:t>
            </a:r>
            <a:r>
              <a:rPr lang="en-US" sz="3300" kern="100" dirty="0">
                <a:effectLst/>
                <a:latin typeface="+mn-lt"/>
                <a:ea typeface="Calibri" panose="020F0502020204030204" pitchFamily="34" charset="0"/>
                <a:cs typeface="Times New Roman" panose="02020603050405020304" pitchFamily="18" charset="0"/>
              </a:rPr>
              <a:t>Final peripheral smear taken earlier that morning showed that parasitemia had more tha</a:t>
            </a:r>
            <a:r>
              <a:rPr lang="en-US" sz="3300" kern="100" dirty="0">
                <a:latin typeface="+mn-lt"/>
                <a:ea typeface="Calibri" panose="020F0502020204030204" pitchFamily="34" charset="0"/>
                <a:cs typeface="Times New Roman" panose="02020603050405020304" pitchFamily="18" charset="0"/>
              </a:rPr>
              <a:t>n</a:t>
            </a:r>
            <a:r>
              <a:rPr lang="en-US" sz="3300" kern="100" dirty="0">
                <a:effectLst/>
                <a:latin typeface="+mn-lt"/>
                <a:ea typeface="Calibri" panose="020F0502020204030204" pitchFamily="34" charset="0"/>
                <a:cs typeface="Times New Roman" panose="02020603050405020304" pitchFamily="18" charset="0"/>
              </a:rPr>
              <a:t> 24.8%.</a:t>
            </a:r>
          </a:p>
          <a:p>
            <a:pPr eaLnBrk="0" hangingPunct="0"/>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p:txBody>
      </p:sp>
      <p:sp>
        <p:nvSpPr>
          <p:cNvPr id="2052" name="Text Box 2"/>
          <p:cNvSpPr txBox="1">
            <a:spLocks noChangeArrowheads="1"/>
          </p:cNvSpPr>
          <p:nvPr/>
        </p:nvSpPr>
        <p:spPr bwMode="auto">
          <a:xfrm>
            <a:off x="2400301" y="443514"/>
            <a:ext cx="23317199" cy="1980433"/>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70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Cerebral Malaria: A Morbid Rise in Parasitemia</a:t>
            </a:r>
          </a:p>
        </p:txBody>
      </p:sp>
      <p:sp>
        <p:nvSpPr>
          <p:cNvPr id="2053" name="Text Box 4"/>
          <p:cNvSpPr txBox="1">
            <a:spLocks noChangeArrowheads="1"/>
          </p:cNvSpPr>
          <p:nvPr/>
        </p:nvSpPr>
        <p:spPr bwMode="auto">
          <a:xfrm>
            <a:off x="2831592" y="2462874"/>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4400" b="1" i="1" dirty="0">
                <a:solidFill>
                  <a:schemeClr val="bg1"/>
                </a:solidFill>
                <a:latin typeface="+mj-lt"/>
                <a:cs typeface="Arial" panose="020B0604020202020204" pitchFamily="34" charset="0"/>
              </a:rPr>
              <a:t>Kyle Hamann, DO; Brandon </a:t>
            </a:r>
            <a:r>
              <a:rPr lang="en-GB" sz="4400" b="1" i="1" dirty="0" err="1">
                <a:solidFill>
                  <a:schemeClr val="bg1"/>
                </a:solidFill>
                <a:latin typeface="+mj-lt"/>
                <a:cs typeface="Arial" panose="020B0604020202020204" pitchFamily="34" charset="0"/>
              </a:rPr>
              <a:t>Segrest</a:t>
            </a:r>
            <a:r>
              <a:rPr lang="en-GB" sz="4400" b="1" i="1" dirty="0">
                <a:solidFill>
                  <a:schemeClr val="bg1"/>
                </a:solidFill>
                <a:latin typeface="+mj-lt"/>
                <a:cs typeface="Arial" panose="020B0604020202020204" pitchFamily="34" charset="0"/>
              </a:rPr>
              <a:t>, DO; Matthew </a:t>
            </a:r>
            <a:r>
              <a:rPr lang="en-GB" sz="4400" b="1" i="1" dirty="0" err="1">
                <a:solidFill>
                  <a:schemeClr val="bg1"/>
                </a:solidFill>
                <a:latin typeface="+mj-lt"/>
                <a:cs typeface="Arial" panose="020B0604020202020204" pitchFamily="34" charset="0"/>
              </a:rPr>
              <a:t>Tayon</a:t>
            </a:r>
            <a:r>
              <a:rPr lang="en-GB" sz="4400" b="1" i="1">
                <a:solidFill>
                  <a:schemeClr val="bg1"/>
                </a:solidFill>
                <a:latin typeface="+mj-lt"/>
                <a:cs typeface="Arial" panose="020B0604020202020204" pitchFamily="34" charset="0"/>
              </a:rPr>
              <a:t>, DO; </a:t>
            </a:r>
            <a:r>
              <a:rPr lang="en-GB" sz="4400" b="1" i="1" dirty="0">
                <a:solidFill>
                  <a:schemeClr val="bg1"/>
                </a:solidFill>
                <a:latin typeface="+mj-lt"/>
                <a:cs typeface="Arial" panose="020B0604020202020204" pitchFamily="34" charset="0"/>
              </a:rPr>
              <a:t>Thomas </a:t>
            </a:r>
            <a:r>
              <a:rPr lang="en-GB" sz="4400" b="1" i="1" dirty="0" err="1">
                <a:solidFill>
                  <a:schemeClr val="bg1"/>
                </a:solidFill>
                <a:latin typeface="+mj-lt"/>
                <a:cs typeface="Arial" panose="020B0604020202020204" pitchFamily="34" charset="0"/>
              </a:rPr>
              <a:t>Betlej</a:t>
            </a:r>
            <a:r>
              <a:rPr lang="en-GB" sz="4400" b="1" i="1" dirty="0">
                <a:solidFill>
                  <a:schemeClr val="bg1"/>
                </a:solidFill>
                <a:latin typeface="+mj-lt"/>
                <a:cs typeface="Arial" panose="020B0604020202020204" pitchFamily="34" charset="0"/>
              </a:rPr>
              <a:t>, MD</a:t>
            </a:r>
          </a:p>
        </p:txBody>
      </p:sp>
      <p:sp>
        <p:nvSpPr>
          <p:cNvPr id="2060" name="Text Box 122"/>
          <p:cNvSpPr txBox="1">
            <a:spLocks noChangeArrowheads="1"/>
          </p:cNvSpPr>
          <p:nvPr/>
        </p:nvSpPr>
        <p:spPr bwMode="auto">
          <a:xfrm>
            <a:off x="372036" y="4571999"/>
            <a:ext cx="9829800" cy="786384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defRPr/>
            </a:pPr>
            <a:r>
              <a:rPr lang="en-US" sz="3300" dirty="0">
                <a:effectLst/>
                <a:latin typeface="+mn-lt"/>
                <a:ea typeface="Calibri" panose="020F0502020204030204" pitchFamily="34" charset="0"/>
                <a:cs typeface="Times New Roman" panose="02020603050405020304" pitchFamily="18" charset="0"/>
              </a:rPr>
              <a:t>Cerebral Malaria is a well-documented, deadly disease.</a:t>
            </a:r>
            <a:r>
              <a:rPr lang="en-US" sz="3300" b="0" i="0" u="none" strike="noStrike" dirty="0">
                <a:solidFill>
                  <a:srgbClr val="000000"/>
                </a:solidFill>
                <a:effectLst/>
                <a:latin typeface="+mn-lt"/>
              </a:rPr>
              <a:t> </a:t>
            </a:r>
            <a:r>
              <a:rPr lang="en-US" sz="3300" dirty="0">
                <a:latin typeface="+mn-lt"/>
              </a:rPr>
              <a:t>According to the WHO, cerebral malaria is the presence of coma existing at least one whole hour after documented seizure and without other explainable contribution to altered mental status with plasmodium falciparum on peripheral blood smear [1]. This condition accounts for only 1.12% of all cases of malarial infection and primarily involves children in Sub-Saharan Africa [2]. </a:t>
            </a:r>
            <a:r>
              <a:rPr lang="en-US" sz="3300" dirty="0">
                <a:effectLst/>
                <a:latin typeface="+mn-lt"/>
                <a:ea typeface="Calibri" panose="020F0502020204030204" pitchFamily="34" charset="0"/>
                <a:cs typeface="Times New Roman" panose="02020603050405020304" pitchFamily="18" charset="0"/>
              </a:rPr>
              <a:t>Recognition of parasitemia levels and access to first line treatment is paramount in preventing catastrophic outcomes. </a:t>
            </a:r>
            <a:endParaRPr lang="en-US" sz="3300" dirty="0">
              <a:solidFill>
                <a:srgbClr val="000000"/>
              </a:solidFill>
              <a:latin typeface="+mn-lt"/>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r>
              <a:rPr lang="en-US" sz="3600" dirty="0">
                <a:solidFill>
                  <a:srgbClr val="000000"/>
                </a:solidFill>
                <a:latin typeface="Open Sans" panose="020B0606030504020204" pitchFamily="34" charset="0"/>
              </a:rPr>
              <a:t> </a:t>
            </a:r>
          </a:p>
        </p:txBody>
      </p:sp>
      <p:sp>
        <p:nvSpPr>
          <p:cNvPr id="45" name="Text Box 122"/>
          <p:cNvSpPr txBox="1">
            <a:spLocks noChangeArrowheads="1"/>
          </p:cNvSpPr>
          <p:nvPr/>
        </p:nvSpPr>
        <p:spPr bwMode="auto">
          <a:xfrm>
            <a:off x="22476010" y="4572020"/>
            <a:ext cx="6175191" cy="1490472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r>
              <a:rPr lang="en-US" sz="3600" b="1" u="sng" dirty="0">
                <a:latin typeface="Verdana" panose="020B0604030504040204" pitchFamily="34" charset="0"/>
                <a:ea typeface="Verdana" panose="020B0604030504040204" pitchFamily="34" charset="0"/>
                <a:cs typeface="Verdana" panose="020B0604030504040204" pitchFamily="34" charset="0"/>
              </a:rPr>
              <a:t>Discussion</a:t>
            </a:r>
          </a:p>
          <a:p>
            <a:pPr>
              <a:lnSpc>
                <a:spcPct val="110000"/>
              </a:lnSpc>
              <a:defRPr/>
            </a:pPr>
            <a:endParaRPr lang="en-US" sz="3401" dirty="0">
              <a:latin typeface="Open Sans"/>
              <a:cs typeface="+mn-cs"/>
            </a:endParaRPr>
          </a:p>
          <a:p>
            <a:pPr marL="514350" indent="-514350">
              <a:lnSpc>
                <a:spcPct val="110000"/>
              </a:lnSpc>
              <a:buFont typeface="+mj-lt"/>
              <a:buAutoNum type="arabicPeriod"/>
              <a:defRPr/>
            </a:pPr>
            <a:r>
              <a:rPr lang="en-US" sz="3300" dirty="0">
                <a:latin typeface="+mn-lt"/>
                <a:cs typeface="+mn-cs"/>
              </a:rPr>
              <a:t>Prompt recognition of parasitemia level is key to accurate triage and treatment. </a:t>
            </a:r>
            <a:r>
              <a:rPr lang="en-US" sz="3300" dirty="0">
                <a:latin typeface="+mn-lt"/>
              </a:rPr>
              <a:t>WHO describes high parasitemia as 5% in low incidence areas and 10% in high incidence areas as severe malarial infections[5]</a:t>
            </a:r>
          </a:p>
          <a:p>
            <a:pPr marL="514350" indent="-514350">
              <a:lnSpc>
                <a:spcPct val="110000"/>
              </a:lnSpc>
              <a:buFont typeface="+mj-lt"/>
              <a:buAutoNum type="arabicPeriod"/>
              <a:defRPr/>
            </a:pPr>
            <a:r>
              <a:rPr lang="en-US" sz="3300" dirty="0">
                <a:latin typeface="+mn-lt"/>
              </a:rPr>
              <a:t>Cerebral Malaria requires first line treatment. First line indicated treatment is Artemisinin derivative (Artesunate) followed by Quinine derivative as second choice agent. [3]</a:t>
            </a:r>
          </a:p>
          <a:p>
            <a:pPr marL="514350" indent="-514350">
              <a:lnSpc>
                <a:spcPct val="110000"/>
              </a:lnSpc>
              <a:buFont typeface="+mj-lt"/>
              <a:buAutoNum type="arabicPeriod"/>
              <a:defRPr/>
            </a:pPr>
            <a:r>
              <a:rPr lang="en-US" sz="3300" dirty="0">
                <a:latin typeface="+mn-lt"/>
              </a:rPr>
              <a:t>Medication was not readily available in Kankakee are. It took roughly 3 days from act of prescription until </a:t>
            </a:r>
            <a:r>
              <a:rPr lang="en-US" sz="3300" dirty="0" err="1">
                <a:latin typeface="+mn-lt"/>
              </a:rPr>
              <a:t>Coartem</a:t>
            </a:r>
            <a:r>
              <a:rPr lang="en-US" sz="3300" dirty="0">
                <a:latin typeface="+mn-lt"/>
              </a:rPr>
              <a:t> was available for pick up. Artesunate was available at hospital within range of emergent delivery however said hospital was not willing to assist.</a:t>
            </a:r>
          </a:p>
          <a:p>
            <a:pPr marL="514350" indent="-514350">
              <a:lnSpc>
                <a:spcPct val="110000"/>
              </a:lnSpc>
              <a:buFont typeface="+mj-lt"/>
              <a:buAutoNum type="arabicPeriod"/>
              <a:defRPr/>
            </a:pPr>
            <a:endParaRPr lang="en-US" sz="2800" dirty="0"/>
          </a:p>
          <a:p>
            <a:pPr>
              <a:lnSpc>
                <a:spcPct val="110000"/>
              </a:lnSpc>
              <a:defRPr/>
            </a:pPr>
            <a:endParaRPr lang="en-US" sz="3401" dirty="0">
              <a:latin typeface="Open Sans"/>
              <a:cs typeface="+mn-cs"/>
            </a:endParaRPr>
          </a:p>
          <a:p>
            <a:pPr lvl="1" indent="0">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solidFill>
                <a:schemeClr val="accent4">
                  <a:lumMod val="75000"/>
                </a:schemeClr>
              </a:solidFill>
              <a:latin typeface="Arial" charset="0"/>
              <a:cs typeface="+mn-cs"/>
            </a:endParaRP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2" name="TextBox 1"/>
          <p:cNvSpPr txBox="1"/>
          <p:nvPr/>
        </p:nvSpPr>
        <p:spPr>
          <a:xfrm>
            <a:off x="457200" y="4724400"/>
            <a:ext cx="9677402" cy="954107"/>
          </a:xfrm>
          <a:prstGeom prst="rect">
            <a:avLst/>
          </a:prstGeom>
          <a:noFill/>
        </p:spPr>
        <p:txBody>
          <a:bodyPr wrap="square" rtlCol="0">
            <a:spAutoFit/>
          </a:bodyPr>
          <a:lstStyle/>
          <a:p>
            <a:pPr algn="just"/>
            <a:r>
              <a:rPr lang="en-GB" sz="3600" b="1" u="sng" dirty="0">
                <a:latin typeface="Verdana" panose="020B0604030504040204" pitchFamily="34" charset="0"/>
                <a:ea typeface="Verdana" panose="020B0604030504040204" pitchFamily="34" charset="0"/>
                <a:cs typeface="Verdana" panose="020B0604030504040204" pitchFamily="34" charset="0"/>
              </a:rPr>
              <a:t>Introduction</a:t>
            </a:r>
            <a:endParaRPr lang="en-GB" sz="3200" b="1" u="sng" dirty="0">
              <a:latin typeface="Verdana" panose="020B0604030504040204" pitchFamily="34" charset="0"/>
              <a:ea typeface="Verdana" panose="020B0604030504040204" pitchFamily="34" charset="0"/>
              <a:cs typeface="Verdana" panose="020B0604030504040204" pitchFamily="34" charset="0"/>
            </a:endParaRPr>
          </a:p>
          <a:p>
            <a:pPr algn="just"/>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bwMode="auto">
          <a:xfrm>
            <a:off x="397436" y="12926878"/>
            <a:ext cx="9762565" cy="87890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3600" b="1" u="sng" dirty="0">
                <a:latin typeface="Verdana" panose="020B0604030504040204" pitchFamily="34" charset="0"/>
                <a:ea typeface="Verdana" panose="020B0604030504040204" pitchFamily="34" charset="0"/>
                <a:cs typeface="Verdana" panose="020B0604030504040204" pitchFamily="34" charset="0"/>
              </a:rPr>
              <a:t>Case Summary</a:t>
            </a:r>
          </a:p>
          <a:p>
            <a:pPr eaLnBrk="0" hangingPunct="0"/>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r>
              <a:rPr lang="en-US" sz="3300" kern="100" dirty="0">
                <a:effectLst/>
                <a:latin typeface="+mn-lt"/>
                <a:ea typeface="Calibri" panose="020F0502020204030204" pitchFamily="34" charset="0"/>
                <a:cs typeface="Times New Roman" panose="02020603050405020304" pitchFamily="18" charset="0"/>
              </a:rPr>
              <a:t>We present a 66 y/o male who presented to Riverside after a one month stay in Zambia. There was questionable use of prophylactic doxycycline prior to trip with confirmed absence of usage after returning. While in Zambia, patient had fever and chills assumed to be malaria. He was treated with one injection of an unknown drug which did help resolve symptoms. Shortly after returning, he started having fevers and cough again. He presented to his PCP’s office where malaria smear was ordered and </a:t>
            </a:r>
            <a:r>
              <a:rPr lang="en-US" sz="3300" kern="100" dirty="0" err="1">
                <a:effectLst/>
                <a:latin typeface="+mn-lt"/>
                <a:ea typeface="Calibri" panose="020F0502020204030204" pitchFamily="34" charset="0"/>
                <a:cs typeface="Times New Roman" panose="02020603050405020304" pitchFamily="18" charset="0"/>
              </a:rPr>
              <a:t>Coartem</a:t>
            </a:r>
            <a:r>
              <a:rPr lang="en-US" sz="3300" kern="100" dirty="0">
                <a:effectLst/>
                <a:latin typeface="+mn-lt"/>
                <a:ea typeface="Calibri" panose="020F0502020204030204" pitchFamily="34" charset="0"/>
                <a:cs typeface="Times New Roman" panose="02020603050405020304" pitchFamily="18" charset="0"/>
              </a:rPr>
              <a:t> prescribed, however not readily available in the area. On presentation to hospital, patient was encephalopathic, unable to follow commands, hypothermic, and with lactate of 10.5. </a:t>
            </a:r>
            <a:endParaRPr lang="en-US" sz="3300" b="1" u="sng" dirty="0">
              <a:latin typeface="+mn-lt"/>
              <a:ea typeface="Verdana" panose="020B0604030504040204" pitchFamily="34" charset="0"/>
              <a:cs typeface="Verdana" panose="020B0604030504040204" pitchFamily="34" charset="0"/>
            </a:endParaRPr>
          </a:p>
        </p:txBody>
      </p:sp>
      <p:sp>
        <p:nvSpPr>
          <p:cNvPr id="9" name="TextBox 8"/>
          <p:cNvSpPr txBox="1"/>
          <p:nvPr/>
        </p:nvSpPr>
        <p:spPr>
          <a:xfrm>
            <a:off x="10496600" y="19702920"/>
            <a:ext cx="18197848" cy="201168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0633636" y="19693679"/>
            <a:ext cx="17863913" cy="2309287"/>
          </a:xfrm>
          <a:prstGeom prst="rect">
            <a:avLst/>
          </a:prstGeom>
          <a:noFill/>
        </p:spPr>
        <p:txBody>
          <a:bodyPr wrap="square" rtlCol="0">
            <a:spAutoFit/>
          </a:bodyPr>
          <a:lstStyle/>
          <a:p>
            <a:pPr marR="0" lvl="0">
              <a:lnSpc>
                <a:spcPct val="107000"/>
              </a:lnSpc>
              <a:spcBef>
                <a:spcPts val="0"/>
              </a:spcBef>
              <a:spcAft>
                <a:spcPts val="0"/>
              </a:spcAft>
            </a:pPr>
            <a:r>
              <a:rPr lang="en-US" sz="1800" dirty="0">
                <a:solidFill>
                  <a:srgbClr val="000000"/>
                </a:solidFill>
                <a:latin typeface="+mn-lt"/>
                <a:ea typeface="Calibri" panose="020F0502020204030204" pitchFamily="34" charset="0"/>
              </a:rPr>
              <a:t>References:</a:t>
            </a:r>
          </a:p>
          <a:p>
            <a:pPr marL="342900" indent="-342900">
              <a:lnSpc>
                <a:spcPct val="90000"/>
              </a:lnSpc>
              <a:buFont typeface="+mj-lt"/>
              <a:buAutoNum type="arabicPeriod"/>
            </a:pPr>
            <a:r>
              <a:rPr lang="en-US" sz="1400" b="0" i="0" strike="noStrike" dirty="0" err="1">
                <a:effectLst/>
                <a:latin typeface="+mn-lt"/>
              </a:rPr>
              <a:t>Idro</a:t>
            </a:r>
            <a:r>
              <a:rPr lang="en-US" sz="1400" b="0" i="0" strike="noStrike" dirty="0">
                <a:effectLst/>
                <a:latin typeface="+mn-lt"/>
              </a:rPr>
              <a:t> R, Marsh K, John CC, Newton CR. Cerebral malaria: mechanisms of brain injury and strategies for improved neurocognitive outcome. </a:t>
            </a:r>
            <a:r>
              <a:rPr lang="en-US" sz="1400" b="0" i="0" strike="noStrike" dirty="0" err="1">
                <a:effectLst/>
                <a:latin typeface="+mn-lt"/>
              </a:rPr>
              <a:t>Pediatr</a:t>
            </a:r>
            <a:r>
              <a:rPr lang="en-US" sz="1400" b="0" i="0" strike="noStrike" dirty="0">
                <a:effectLst/>
                <a:latin typeface="+mn-lt"/>
              </a:rPr>
              <a:t> Res. 2010 Oct;68(4):267-74. </a:t>
            </a:r>
            <a:r>
              <a:rPr lang="en-US" sz="1400" b="0" i="0" u="sng" strike="noStrike" dirty="0" err="1">
                <a:effectLst/>
                <a:latin typeface="+mn-lt"/>
              </a:rPr>
              <a:t>doi</a:t>
            </a:r>
            <a:r>
              <a:rPr lang="en-US" sz="1400" b="0" i="0" u="sng" strike="noStrike" dirty="0">
                <a:effectLst/>
                <a:latin typeface="+mn-lt"/>
              </a:rPr>
              <a:t>: 10.1203/PDR.0b013e3181eee738</a:t>
            </a:r>
            <a:r>
              <a:rPr lang="en-US" sz="1400" b="0" i="0" strike="noStrike" dirty="0">
                <a:effectLst/>
                <a:latin typeface="+mn-lt"/>
              </a:rPr>
              <a:t>. PMID: 20606600; PMCID: PMC3056312.</a:t>
            </a:r>
          </a:p>
          <a:p>
            <a:pPr marL="342900" indent="-342900" rtl="0">
              <a:spcBef>
                <a:spcPts val="0"/>
              </a:spcBef>
              <a:spcAft>
                <a:spcPts val="0"/>
              </a:spcAft>
              <a:buFont typeface="+mj-lt"/>
              <a:buAutoNum type="arabicPeriod"/>
            </a:pPr>
            <a:r>
              <a:rPr lang="en-US" sz="1400" b="0" i="0" u="none" strike="noStrike" dirty="0">
                <a:solidFill>
                  <a:srgbClr val="000000"/>
                </a:solidFill>
                <a:effectLst/>
                <a:latin typeface="+mn-lt"/>
              </a:rPr>
              <a:t>Snow RW, Guerra CA, Noor AM, </a:t>
            </a:r>
            <a:r>
              <a:rPr lang="en-US" sz="1400" b="0" i="0" u="none" strike="noStrike" dirty="0" err="1">
                <a:solidFill>
                  <a:srgbClr val="000000"/>
                </a:solidFill>
                <a:effectLst/>
                <a:latin typeface="+mn-lt"/>
              </a:rPr>
              <a:t>Myint</a:t>
            </a:r>
            <a:r>
              <a:rPr lang="en-US" sz="1400" b="0" i="0" u="none" strike="noStrike" dirty="0">
                <a:solidFill>
                  <a:srgbClr val="000000"/>
                </a:solidFill>
                <a:effectLst/>
                <a:latin typeface="+mn-lt"/>
              </a:rPr>
              <a:t> HY, Hay SI. The global distribution of clinical episodes of Plasmodium falciparum malaria. Nature. 2005 Mar 10;434(7030):214-7. </a:t>
            </a:r>
            <a:r>
              <a:rPr lang="en-US" sz="1400" b="0" i="0" u="sng" strike="noStrike" dirty="0" err="1">
                <a:solidFill>
                  <a:srgbClr val="000000"/>
                </a:solidFill>
                <a:effectLst/>
                <a:latin typeface="+mn-lt"/>
              </a:rPr>
              <a:t>doi</a:t>
            </a:r>
            <a:r>
              <a:rPr lang="en-US" sz="1400" b="0" i="0" u="sng" strike="noStrike" dirty="0">
                <a:solidFill>
                  <a:srgbClr val="000000"/>
                </a:solidFill>
                <a:effectLst/>
                <a:latin typeface="+mn-lt"/>
              </a:rPr>
              <a:t>: 10.1038/nature03342</a:t>
            </a:r>
            <a:r>
              <a:rPr lang="en-US" sz="1400" b="0" i="0" u="none" strike="noStrike" dirty="0">
                <a:solidFill>
                  <a:srgbClr val="000000"/>
                </a:solidFill>
                <a:effectLst/>
                <a:latin typeface="+mn-lt"/>
              </a:rPr>
              <a:t>. PMID: 15759000; PMCID: PMC3128492.</a:t>
            </a:r>
            <a:endParaRPr lang="en-US" sz="1400" dirty="0">
              <a:solidFill>
                <a:srgbClr val="000000"/>
              </a:solidFill>
              <a:latin typeface="+mn-lt"/>
            </a:endParaRPr>
          </a:p>
          <a:p>
            <a:pPr marL="342900" indent="-342900">
              <a:spcAft>
                <a:spcPts val="0"/>
              </a:spcAft>
              <a:buFont typeface="+mj-lt"/>
              <a:buAutoNum type="arabicPeriod"/>
            </a:pPr>
            <a:r>
              <a:rPr lang="en-US" sz="1400" i="0" strike="noStrike" dirty="0">
                <a:effectLst/>
                <a:latin typeface="+mn-lt"/>
              </a:rPr>
              <a:t>Phillips, M., Burrows, J., </a:t>
            </a:r>
            <a:r>
              <a:rPr lang="en-US" sz="1400" i="0" strike="noStrike" dirty="0" err="1">
                <a:effectLst/>
                <a:latin typeface="+mn-lt"/>
              </a:rPr>
              <a:t>Manyando</a:t>
            </a:r>
            <a:r>
              <a:rPr lang="en-US" sz="1400" i="0" strike="noStrike" dirty="0">
                <a:effectLst/>
                <a:latin typeface="+mn-lt"/>
              </a:rPr>
              <a:t>, C. et al. Malaria. Nat Rev Dis Primers 3, 17050 (2017). </a:t>
            </a:r>
            <a:r>
              <a:rPr lang="en-US" sz="1400" i="0" strike="noStrike" dirty="0">
                <a:effectLst/>
                <a:latin typeface="+mn-lt"/>
                <a:hlinkClick r:id="rId4">
                  <a:extLst>
                    <a:ext uri="{A12FA001-AC4F-418D-AE19-62706E023703}">
                      <ahyp:hlinkClr xmlns:ahyp="http://schemas.microsoft.com/office/drawing/2018/hyperlinkcolor" val="tx"/>
                    </a:ext>
                  </a:extLst>
                </a:hlinkClick>
              </a:rPr>
              <a:t>https://doi.org/10.1038/nrdp.2017.50</a:t>
            </a:r>
            <a:endParaRPr lang="en-US" sz="1400" i="0" strike="noStrike" dirty="0">
              <a:effectLst/>
              <a:latin typeface="+mn-lt"/>
            </a:endParaRPr>
          </a:p>
          <a:p>
            <a:pPr marL="342900" indent="-342900">
              <a:spcAft>
                <a:spcPts val="0"/>
              </a:spcAft>
              <a:buFont typeface="+mj-lt"/>
              <a:buAutoNum type="arabicPeriod"/>
            </a:pPr>
            <a:r>
              <a:rPr lang="en-US" sz="1400" i="0" dirty="0" err="1">
                <a:effectLst/>
                <a:latin typeface="+mn-lt"/>
              </a:rPr>
              <a:t>Medhi</a:t>
            </a:r>
            <a:r>
              <a:rPr lang="en-US" sz="1400" i="0" dirty="0">
                <a:effectLst/>
                <a:latin typeface="+mn-lt"/>
              </a:rPr>
              <a:t> N, Das SB, Das RR, </a:t>
            </a:r>
            <a:r>
              <a:rPr lang="en-US" sz="1400" i="0" dirty="0" err="1">
                <a:effectLst/>
                <a:latin typeface="+mn-lt"/>
              </a:rPr>
              <a:t>Medhi</a:t>
            </a:r>
            <a:r>
              <a:rPr lang="en-US" sz="1400" i="0" dirty="0">
                <a:effectLst/>
                <a:latin typeface="+mn-lt"/>
              </a:rPr>
              <a:t> S, </a:t>
            </a:r>
            <a:r>
              <a:rPr lang="en-US" sz="1400" i="0" dirty="0" err="1">
                <a:effectLst/>
                <a:latin typeface="+mn-lt"/>
              </a:rPr>
              <a:t>Sarma</a:t>
            </a:r>
            <a:r>
              <a:rPr lang="en-US" sz="1400" i="0" dirty="0">
                <a:effectLst/>
                <a:latin typeface="+mn-lt"/>
              </a:rPr>
              <a:t> P, </a:t>
            </a:r>
            <a:r>
              <a:rPr lang="en-US" sz="1400" i="0" dirty="0" err="1">
                <a:effectLst/>
                <a:latin typeface="+mn-lt"/>
              </a:rPr>
              <a:t>Duwara</a:t>
            </a:r>
            <a:r>
              <a:rPr lang="en-US" sz="1400" i="0" dirty="0">
                <a:effectLst/>
                <a:latin typeface="+mn-lt"/>
              </a:rPr>
              <a:t> R, Das P, </a:t>
            </a:r>
            <a:r>
              <a:rPr lang="en-US" sz="1400" i="0" dirty="0" err="1">
                <a:effectLst/>
                <a:latin typeface="+mn-lt"/>
              </a:rPr>
              <a:t>Saikia</a:t>
            </a:r>
            <a:r>
              <a:rPr lang="en-US" sz="1400" i="0" dirty="0">
                <a:effectLst/>
                <a:latin typeface="+mn-lt"/>
              </a:rPr>
              <a:t> R. MRI findings of cerebral malaria. A report of two cases. </a:t>
            </a:r>
            <a:r>
              <a:rPr lang="en-US" sz="1400" i="0" dirty="0" err="1">
                <a:effectLst/>
                <a:latin typeface="+mn-lt"/>
              </a:rPr>
              <a:t>Neuroradiol</a:t>
            </a:r>
            <a:r>
              <a:rPr lang="en-US" sz="1400" i="0" dirty="0">
                <a:effectLst/>
                <a:latin typeface="+mn-lt"/>
              </a:rPr>
              <a:t> J. 2009 Aug 29;22(4):407-12</a:t>
            </a:r>
            <a:r>
              <a:rPr lang="en-US" sz="1400" i="0" u="sng" dirty="0">
                <a:effectLst/>
                <a:latin typeface="+mn-lt"/>
              </a:rPr>
              <a:t>. </a:t>
            </a:r>
            <a:r>
              <a:rPr lang="en-US" sz="1400" i="0" u="sng" dirty="0" err="1">
                <a:effectLst/>
                <a:latin typeface="+mn-lt"/>
              </a:rPr>
              <a:t>doi</a:t>
            </a:r>
            <a:r>
              <a:rPr lang="en-US" sz="1400" i="0" u="sng" dirty="0">
                <a:effectLst/>
                <a:latin typeface="+mn-lt"/>
              </a:rPr>
              <a:t>: 10.1177/197140090902200408</a:t>
            </a:r>
            <a:r>
              <a:rPr lang="en-US" sz="1400" i="0" dirty="0">
                <a:effectLst/>
                <a:latin typeface="+mn-lt"/>
              </a:rPr>
              <a:t>. </a:t>
            </a:r>
            <a:r>
              <a:rPr lang="en-US" sz="1400" i="0" dirty="0" err="1">
                <a:effectLst/>
                <a:latin typeface="+mn-lt"/>
              </a:rPr>
              <a:t>Epub</a:t>
            </a:r>
            <a:r>
              <a:rPr lang="en-US" sz="1400" i="0" dirty="0">
                <a:effectLst/>
                <a:latin typeface="+mn-lt"/>
              </a:rPr>
              <a:t> 2009 Aug 29. PMID: 24207146.</a:t>
            </a:r>
            <a:endParaRPr lang="en-US" sz="1400" i="0" strike="noStrike" dirty="0">
              <a:effectLst/>
              <a:latin typeface="+mn-lt"/>
            </a:endParaRPr>
          </a:p>
          <a:p>
            <a:pPr marL="342900" indent="-342900">
              <a:lnSpc>
                <a:spcPct val="90000"/>
              </a:lnSpc>
              <a:buFont typeface="+mj-lt"/>
              <a:buAutoNum type="arabicPeriod"/>
            </a:pPr>
            <a:r>
              <a:rPr lang="en-US" sz="1400" b="0" i="0" dirty="0" err="1">
                <a:solidFill>
                  <a:srgbClr val="212121"/>
                </a:solidFill>
                <a:effectLst/>
                <a:latin typeface="+mn-lt"/>
              </a:rPr>
              <a:t>Wilairatana</a:t>
            </a:r>
            <a:r>
              <a:rPr lang="en-US" sz="1400" b="0" i="0" dirty="0">
                <a:solidFill>
                  <a:srgbClr val="212121"/>
                </a:solidFill>
                <a:effectLst/>
                <a:latin typeface="+mn-lt"/>
              </a:rPr>
              <a:t> P, </a:t>
            </a:r>
            <a:r>
              <a:rPr lang="en-US" sz="1400" b="0" i="0" dirty="0" err="1">
                <a:solidFill>
                  <a:srgbClr val="212121"/>
                </a:solidFill>
                <a:effectLst/>
                <a:latin typeface="+mn-lt"/>
              </a:rPr>
              <a:t>Tangpukdee</a:t>
            </a:r>
            <a:r>
              <a:rPr lang="en-US" sz="1400" b="0" i="0" dirty="0">
                <a:solidFill>
                  <a:srgbClr val="212121"/>
                </a:solidFill>
                <a:effectLst/>
                <a:latin typeface="+mn-lt"/>
              </a:rPr>
              <a:t> N, </a:t>
            </a:r>
            <a:r>
              <a:rPr lang="en-US" sz="1400" b="0" i="0" dirty="0" err="1">
                <a:solidFill>
                  <a:srgbClr val="212121"/>
                </a:solidFill>
                <a:effectLst/>
                <a:latin typeface="+mn-lt"/>
              </a:rPr>
              <a:t>Krudsood</a:t>
            </a:r>
            <a:r>
              <a:rPr lang="en-US" sz="1400" b="0" i="0" dirty="0">
                <a:solidFill>
                  <a:srgbClr val="212121"/>
                </a:solidFill>
                <a:effectLst/>
                <a:latin typeface="+mn-lt"/>
              </a:rPr>
              <a:t> S. Definition of </a:t>
            </a:r>
            <a:r>
              <a:rPr lang="en-US" sz="1400" b="0" i="0" dirty="0" err="1">
                <a:solidFill>
                  <a:srgbClr val="212121"/>
                </a:solidFill>
                <a:effectLst/>
                <a:latin typeface="+mn-lt"/>
              </a:rPr>
              <a:t>hyperparasitemia</a:t>
            </a:r>
            <a:r>
              <a:rPr lang="en-US" sz="1400" b="0" i="0" dirty="0">
                <a:solidFill>
                  <a:srgbClr val="212121"/>
                </a:solidFill>
                <a:effectLst/>
                <a:latin typeface="+mn-lt"/>
              </a:rPr>
              <a:t> in severe falciparum malaria should be updated. Asian Pac J Trop Biomed. 2013 Jul;3(7):586. </a:t>
            </a:r>
            <a:r>
              <a:rPr lang="en-US" sz="1400" b="0" i="0" u="sng" dirty="0" err="1">
                <a:solidFill>
                  <a:srgbClr val="212121"/>
                </a:solidFill>
                <a:effectLst/>
                <a:latin typeface="+mn-lt"/>
              </a:rPr>
              <a:t>doi</a:t>
            </a:r>
            <a:r>
              <a:rPr lang="en-US" sz="1400" b="0" i="0" u="sng" dirty="0">
                <a:solidFill>
                  <a:srgbClr val="212121"/>
                </a:solidFill>
                <a:effectLst/>
                <a:latin typeface="+mn-lt"/>
              </a:rPr>
              <a:t>: 10.1016/S2221-1691(13)60119-7</a:t>
            </a:r>
            <a:r>
              <a:rPr lang="en-US" sz="1400" b="0" i="0" dirty="0">
                <a:solidFill>
                  <a:srgbClr val="212121"/>
                </a:solidFill>
                <a:effectLst/>
                <a:latin typeface="+mn-lt"/>
              </a:rPr>
              <a:t>. PMID: 23835631; PMCID: PMC3695588.</a:t>
            </a:r>
            <a:endParaRPr lang="en-US" sz="1400" dirty="0">
              <a:solidFill>
                <a:srgbClr val="000000"/>
              </a:solidFill>
              <a:latin typeface="+mn-lt"/>
              <a:ea typeface="Calibri" panose="020F0502020204030204" pitchFamily="34" charset="0"/>
            </a:endParaRPr>
          </a:p>
          <a:p>
            <a:pPr marR="0" lvl="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bwMode="auto">
          <a:xfrm>
            <a:off x="609600" y="381000"/>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688800" y="914400"/>
            <a:ext cx="4343400" cy="2893100"/>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5400" b="1" i="1" baseline="30000" dirty="0" err="1">
                <a:solidFill>
                  <a:schemeClr val="bg1"/>
                </a:solidFill>
                <a:latin typeface="+mj-lt"/>
                <a:cs typeface="Arial" panose="020B0604020202020204" pitchFamily="34" charset="0"/>
              </a:rPr>
              <a:t>Khamann@rhc.net</a:t>
            </a:r>
            <a:endParaRPr lang="en-US" sz="5400" b="1" i="1" dirty="0">
              <a:solidFill>
                <a:schemeClr val="bg1"/>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37BC15C8-98D0-66DF-67E0-C23684F7E1CF}"/>
              </a:ext>
            </a:extLst>
          </p:cNvPr>
          <p:cNvSpPr txBox="1"/>
          <p:nvPr/>
        </p:nvSpPr>
        <p:spPr>
          <a:xfrm>
            <a:off x="10496600" y="10987164"/>
            <a:ext cx="11521440" cy="8503920"/>
          </a:xfrm>
          <a:prstGeom prst="rect">
            <a:avLst/>
          </a:prstGeom>
          <a:solidFill>
            <a:schemeClr val="bg1"/>
          </a:solidFill>
          <a:ln>
            <a:solidFill>
              <a:schemeClr val="accent1"/>
            </a:solidFill>
          </a:ln>
        </p:spPr>
        <p:txBody>
          <a:bodyPr wrap="square" rtlCol="0">
            <a:spAutoFit/>
          </a:bodyPr>
          <a:lstStyle/>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latin typeface="Arial" panose="020B0604020202020204" pitchFamily="34" charset="0"/>
            </a:endParaRPr>
          </a:p>
          <a:p>
            <a:endParaRPr lang="en-US" b="1" dirty="0">
              <a:effectLst/>
              <a:latin typeface="Arial" panose="020B0604020202020204" pitchFamily="34" charset="0"/>
            </a:endParaRPr>
          </a:p>
          <a:p>
            <a:endParaRPr lang="en-US" b="1" dirty="0">
              <a:effectLst/>
              <a:latin typeface="Arial" panose="020B0604020202020204" pitchFamily="34" charset="0"/>
            </a:endParaRPr>
          </a:p>
          <a:p>
            <a:pPr algn="ctr"/>
            <a:r>
              <a:rPr lang="en-US" b="1" dirty="0">
                <a:effectLst/>
                <a:latin typeface="Arial" panose="020B0604020202020204" pitchFamily="34" charset="0"/>
              </a:rPr>
              <a:t>Figure 1: Peripheral blood smear; pathologist review: Normocytic, normochromic anemia with moderate anisocytosis and increased polychromatophilic cells. Frequent RBCs containing malarial ring forms are identified. Thrombocytopenia with unremarkable morphology. Adequate WBCs, predominantly neutrophils with frequent band forms. </a:t>
            </a:r>
            <a:endParaRPr lang="en-US" dirty="0">
              <a:effectLst/>
              <a:latin typeface="Arial" panose="020B0604020202020204" pitchFamily="34" charset="0"/>
            </a:endParaRPr>
          </a:p>
          <a:p>
            <a:endParaRPr lang="en-US" dirty="0"/>
          </a:p>
        </p:txBody>
      </p:sp>
      <p:pic>
        <p:nvPicPr>
          <p:cNvPr id="7" name="Picture 6" descr="A close up of a red blood cell&#10;&#10;Description automatically generated">
            <a:extLst>
              <a:ext uri="{FF2B5EF4-FFF2-40B4-BE49-F238E27FC236}">
                <a16:creationId xmlns:a16="http://schemas.microsoft.com/office/drawing/2014/main" id="{A23076F0-61DA-6D0F-671F-A337451AC45B}"/>
              </a:ext>
            </a:extLst>
          </p:cNvPr>
          <p:cNvPicPr>
            <a:picLocks noChangeAspect="1"/>
          </p:cNvPicPr>
          <p:nvPr/>
        </p:nvPicPr>
        <p:blipFill>
          <a:blip r:embed="rId6"/>
          <a:stretch>
            <a:fillRect/>
          </a:stretch>
        </p:blipFill>
        <p:spPr>
          <a:xfrm>
            <a:off x="11734800" y="11273005"/>
            <a:ext cx="9448837" cy="6353225"/>
          </a:xfrm>
          <a:prstGeom prst="rect">
            <a:avLst/>
          </a:prstGeom>
        </p:spPr>
      </p:pic>
    </p:spTree>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12173</TotalTime>
  <Words>770</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Open Sans</vt:lpstr>
      <vt:lpstr>Times New Roman</vt:lpstr>
      <vt:lpstr>Verdana</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Witkowska, Malgorzata</cp:lastModifiedBy>
  <cp:revision>409</cp:revision>
  <cp:lastPrinted>2019-03-20T15:11:57Z</cp:lastPrinted>
  <dcterms:created xsi:type="dcterms:W3CDTF">1997-10-24T05:44:18Z</dcterms:created>
  <dcterms:modified xsi:type="dcterms:W3CDTF">2024-04-02T13:21:54Z</dcterms:modified>
  <cp:category>templates for scientific poster</cp:category>
</cp:coreProperties>
</file>