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63" r:id="rId2"/>
  </p:sldIdLst>
  <p:sldSz cx="29260800" cy="21945600"/>
  <p:notesSz cx="7023100" cy="9309100"/>
  <p:defaultTextStyle>
    <a:defPPr>
      <a:defRPr lang="en-US"/>
    </a:defPPr>
    <a:lvl1pPr algn="l" rtl="0" fontAlgn="base">
      <a:spcBef>
        <a:spcPct val="0"/>
      </a:spcBef>
      <a:spcAft>
        <a:spcPct val="0"/>
      </a:spcAft>
      <a:defRPr sz="1900" kern="1200">
        <a:solidFill>
          <a:schemeClr val="tx1"/>
        </a:solidFill>
        <a:latin typeface="Times New Roman" pitchFamily="18" charset="0"/>
        <a:ea typeface="+mn-ea"/>
        <a:cs typeface="Arial" charset="0"/>
      </a:defRPr>
    </a:lvl1pPr>
    <a:lvl2pPr marL="365125" indent="92075" algn="l" rtl="0" fontAlgn="base">
      <a:spcBef>
        <a:spcPct val="0"/>
      </a:spcBef>
      <a:spcAft>
        <a:spcPct val="0"/>
      </a:spcAft>
      <a:defRPr sz="1900" kern="1200">
        <a:solidFill>
          <a:schemeClr val="tx1"/>
        </a:solidFill>
        <a:latin typeface="Times New Roman" pitchFamily="18" charset="0"/>
        <a:ea typeface="+mn-ea"/>
        <a:cs typeface="Arial" charset="0"/>
      </a:defRPr>
    </a:lvl2pPr>
    <a:lvl3pPr marL="730250" indent="184150" algn="l" rtl="0" fontAlgn="base">
      <a:spcBef>
        <a:spcPct val="0"/>
      </a:spcBef>
      <a:spcAft>
        <a:spcPct val="0"/>
      </a:spcAft>
      <a:defRPr sz="1900" kern="1200">
        <a:solidFill>
          <a:schemeClr val="tx1"/>
        </a:solidFill>
        <a:latin typeface="Times New Roman" pitchFamily="18" charset="0"/>
        <a:ea typeface="+mn-ea"/>
        <a:cs typeface="Arial" charset="0"/>
      </a:defRPr>
    </a:lvl3pPr>
    <a:lvl4pPr marL="1096963" indent="274638" algn="l" rtl="0" fontAlgn="base">
      <a:spcBef>
        <a:spcPct val="0"/>
      </a:spcBef>
      <a:spcAft>
        <a:spcPct val="0"/>
      </a:spcAft>
      <a:defRPr sz="1900" kern="1200">
        <a:solidFill>
          <a:schemeClr val="tx1"/>
        </a:solidFill>
        <a:latin typeface="Times New Roman" pitchFamily="18" charset="0"/>
        <a:ea typeface="+mn-ea"/>
        <a:cs typeface="Arial" charset="0"/>
      </a:defRPr>
    </a:lvl4pPr>
    <a:lvl5pPr marL="1462088" indent="366713" algn="l" rtl="0" fontAlgn="base">
      <a:spcBef>
        <a:spcPct val="0"/>
      </a:spcBef>
      <a:spcAft>
        <a:spcPct val="0"/>
      </a:spcAft>
      <a:defRPr sz="1900" kern="1200">
        <a:solidFill>
          <a:schemeClr val="tx1"/>
        </a:solidFill>
        <a:latin typeface="Times New Roman" pitchFamily="18" charset="0"/>
        <a:ea typeface="+mn-ea"/>
        <a:cs typeface="Arial" charset="0"/>
      </a:defRPr>
    </a:lvl5pPr>
    <a:lvl6pPr marL="2286000" algn="l" defTabSz="914400" rtl="0" eaLnBrk="1" latinLnBrk="0" hangingPunct="1">
      <a:defRPr sz="1900" kern="1200">
        <a:solidFill>
          <a:schemeClr val="tx1"/>
        </a:solidFill>
        <a:latin typeface="Times New Roman" pitchFamily="18" charset="0"/>
        <a:ea typeface="+mn-ea"/>
        <a:cs typeface="Arial" charset="0"/>
      </a:defRPr>
    </a:lvl6pPr>
    <a:lvl7pPr marL="2743200" algn="l" defTabSz="914400" rtl="0" eaLnBrk="1" latinLnBrk="0" hangingPunct="1">
      <a:defRPr sz="1900" kern="1200">
        <a:solidFill>
          <a:schemeClr val="tx1"/>
        </a:solidFill>
        <a:latin typeface="Times New Roman" pitchFamily="18" charset="0"/>
        <a:ea typeface="+mn-ea"/>
        <a:cs typeface="Arial" charset="0"/>
      </a:defRPr>
    </a:lvl7pPr>
    <a:lvl8pPr marL="3200400" algn="l" defTabSz="914400" rtl="0" eaLnBrk="1" latinLnBrk="0" hangingPunct="1">
      <a:defRPr sz="1900" kern="1200">
        <a:solidFill>
          <a:schemeClr val="tx1"/>
        </a:solidFill>
        <a:latin typeface="Times New Roman" pitchFamily="18" charset="0"/>
        <a:ea typeface="+mn-ea"/>
        <a:cs typeface="Arial" charset="0"/>
      </a:defRPr>
    </a:lvl8pPr>
    <a:lvl9pPr marL="3657600" algn="l" defTabSz="914400" rtl="0" eaLnBrk="1" latinLnBrk="0" hangingPunct="1">
      <a:defRPr sz="19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13312" userDrawn="1">
          <p15:clr>
            <a:srgbClr val="A4A3A4"/>
          </p15:clr>
        </p15:guide>
        <p15:guide id="2" orient="horz" pos="3755" userDrawn="1">
          <p15:clr>
            <a:srgbClr val="A4A3A4"/>
          </p15:clr>
        </p15:guide>
        <p15:guide id="3" orient="horz" pos="2355" userDrawn="1">
          <p15:clr>
            <a:srgbClr val="A4A3A4"/>
          </p15:clr>
        </p15:guide>
        <p15:guide id="4" orient="horz" pos="4164" userDrawn="1">
          <p15:clr>
            <a:srgbClr val="A4A3A4"/>
          </p15:clr>
        </p15:guide>
        <p15:guide id="5" pos="480" userDrawn="1">
          <p15:clr>
            <a:srgbClr val="A4A3A4"/>
          </p15:clr>
        </p15:guide>
        <p15:guide id="6" pos="4608" userDrawn="1">
          <p15:clr>
            <a:srgbClr val="A4A3A4"/>
          </p15:clr>
        </p15:guide>
        <p15:guide id="7" pos="4928" userDrawn="1">
          <p15:clr>
            <a:srgbClr val="A4A3A4"/>
          </p15:clr>
        </p15:guide>
        <p15:guide id="8" pos="9056" userDrawn="1">
          <p15:clr>
            <a:srgbClr val="A4A3A4"/>
          </p15:clr>
        </p15:guide>
        <p15:guide id="9" pos="9376" userDrawn="1">
          <p15:clr>
            <a:srgbClr val="A4A3A4"/>
          </p15:clr>
        </p15:guide>
        <p15:guide id="10" pos="13504" userDrawn="1">
          <p15:clr>
            <a:srgbClr val="A4A3A4"/>
          </p15:clr>
        </p15:guide>
        <p15:guide id="11" pos="13824" userDrawn="1">
          <p15:clr>
            <a:srgbClr val="A4A3A4"/>
          </p15:clr>
        </p15:guide>
        <p15:guide id="12" pos="17952"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83"/>
    <a:srgbClr val="EAEAEA"/>
    <a:srgbClr val="006699"/>
    <a:srgbClr val="CC3300"/>
    <a:srgbClr val="006600"/>
    <a:srgbClr val="336699"/>
    <a:srgbClr val="003399"/>
    <a:srgbClr val="009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9822" autoAdjust="0"/>
  </p:normalViewPr>
  <p:slideViewPr>
    <p:cSldViewPr>
      <p:cViewPr>
        <p:scale>
          <a:sx n="33" d="100"/>
          <a:sy n="33" d="100"/>
        </p:scale>
        <p:origin x="1517" y="-120"/>
      </p:cViewPr>
      <p:guideLst>
        <p:guide orient="horz" pos="13312"/>
        <p:guide orient="horz" pos="3755"/>
        <p:guide orient="horz" pos="2355"/>
        <p:guide orient="horz" pos="4164"/>
        <p:guide pos="480"/>
        <p:guide pos="4608"/>
        <p:guide pos="4928"/>
        <p:guide pos="9056"/>
        <p:guide pos="9376"/>
        <p:guide pos="13504"/>
        <p:guide pos="13824"/>
        <p:guide pos="179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4" d="100"/>
          <a:sy n="54" d="100"/>
        </p:scale>
        <p:origin x="-1782"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4099" name="Rectangle 3"/>
          <p:cNvSpPr>
            <a:spLocks noGrp="1" noChangeArrowheads="1"/>
          </p:cNvSpPr>
          <p:nvPr>
            <p:ph type="dt" sz="quarter"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4100" name="Rectangle 4"/>
          <p:cNvSpPr>
            <a:spLocks noGrp="1" noChangeArrowheads="1"/>
          </p:cNvSpPr>
          <p:nvPr>
            <p:ph type="ftr" sz="quarter" idx="2"/>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4101" name="Rectangle 5"/>
          <p:cNvSpPr>
            <a:spLocks noGrp="1" noChangeArrowheads="1"/>
          </p:cNvSpPr>
          <p:nvPr>
            <p:ph type="sldNum" sz="quarter" idx="3"/>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94AD3909-6B94-4AE4-A482-9487DC575C82}" type="slidenum">
              <a:rPr lang="en-AU"/>
              <a:pPr>
                <a:defRPr/>
              </a:pPr>
              <a:t>‹#›</a:t>
            </a:fld>
            <a:endParaRPr lang="en-AU"/>
          </a:p>
        </p:txBody>
      </p:sp>
    </p:spTree>
    <p:extLst>
      <p:ext uri="{BB962C8B-B14F-4D97-AF65-F5344CB8AC3E}">
        <p14:creationId xmlns:p14="http://schemas.microsoft.com/office/powerpoint/2010/main" val="221731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4074"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defTabSz="896741" eaLnBrk="0" hangingPunct="0">
              <a:defRPr sz="1200">
                <a:cs typeface="+mn-cs"/>
              </a:defRPr>
            </a:lvl1pPr>
          </a:lstStyle>
          <a:p>
            <a:pPr>
              <a:defRPr/>
            </a:pPr>
            <a:endParaRPr lang="en-AU"/>
          </a:p>
        </p:txBody>
      </p:sp>
      <p:sp>
        <p:nvSpPr>
          <p:cNvPr id="3075" name="Rectangle 3"/>
          <p:cNvSpPr>
            <a:spLocks noGrp="1" noChangeArrowheads="1"/>
          </p:cNvSpPr>
          <p:nvPr>
            <p:ph type="dt" idx="1"/>
          </p:nvPr>
        </p:nvSpPr>
        <p:spPr bwMode="auto">
          <a:xfrm>
            <a:off x="3943319" y="0"/>
            <a:ext cx="3106646" cy="487998"/>
          </a:xfrm>
          <a:prstGeom prst="rect">
            <a:avLst/>
          </a:prstGeom>
          <a:noFill/>
          <a:ln>
            <a:noFill/>
          </a:ln>
          <a:effectLst/>
        </p:spPr>
        <p:txBody>
          <a:bodyPr vert="horz" wrap="square" lIns="89511" tIns="44755" rIns="89511" bIns="44755" numCol="1" anchor="t" anchorCtr="0" compatLnSpc="1">
            <a:prstTxWarp prst="textNoShape">
              <a:avLst/>
            </a:prstTxWarp>
          </a:bodyPr>
          <a:lstStyle>
            <a:lvl1pPr algn="r" defTabSz="896741" eaLnBrk="0" hangingPunct="0">
              <a:defRPr sz="1200">
                <a:cs typeface="+mn-cs"/>
              </a:defRPr>
            </a:lvl1pPr>
          </a:lstStyle>
          <a:p>
            <a:pPr>
              <a:defRPr/>
            </a:pPr>
            <a:endParaRPr lang="en-AU"/>
          </a:p>
        </p:txBody>
      </p:sp>
      <p:sp>
        <p:nvSpPr>
          <p:cNvPr id="13316" name="Rectangle 4"/>
          <p:cNvSpPr>
            <a:spLocks noGrp="1" noRot="1" noChangeAspect="1" noChangeArrowheads="1" noTextEdit="1"/>
          </p:cNvSpPr>
          <p:nvPr>
            <p:ph type="sldImg" idx="2"/>
          </p:nvPr>
        </p:nvSpPr>
        <p:spPr bwMode="auto">
          <a:xfrm>
            <a:off x="1168400" y="696913"/>
            <a:ext cx="4641850" cy="34813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9245" y="4455933"/>
            <a:ext cx="5155414" cy="4178928"/>
          </a:xfrm>
          <a:prstGeom prst="rect">
            <a:avLst/>
          </a:prstGeom>
          <a:noFill/>
          <a:ln>
            <a:noFill/>
          </a:ln>
          <a:effectLst/>
        </p:spPr>
        <p:txBody>
          <a:bodyPr vert="horz" wrap="square" lIns="89511" tIns="44755" rIns="89511" bIns="44755"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8843203"/>
            <a:ext cx="3034074"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defTabSz="896741" eaLnBrk="0" hangingPunct="0">
              <a:defRPr sz="1200">
                <a:cs typeface="+mn-cs"/>
              </a:defRPr>
            </a:lvl1pPr>
          </a:lstStyle>
          <a:p>
            <a:pPr>
              <a:defRPr/>
            </a:pPr>
            <a:endParaRPr lang="en-AU"/>
          </a:p>
        </p:txBody>
      </p:sp>
      <p:sp>
        <p:nvSpPr>
          <p:cNvPr id="3079" name="Rectangle 7"/>
          <p:cNvSpPr>
            <a:spLocks noGrp="1" noChangeArrowheads="1"/>
          </p:cNvSpPr>
          <p:nvPr>
            <p:ph type="sldNum" sz="quarter" idx="5"/>
          </p:nvPr>
        </p:nvSpPr>
        <p:spPr bwMode="auto">
          <a:xfrm>
            <a:off x="3943319" y="8843203"/>
            <a:ext cx="3106646" cy="487998"/>
          </a:xfrm>
          <a:prstGeom prst="rect">
            <a:avLst/>
          </a:prstGeom>
          <a:noFill/>
          <a:ln>
            <a:noFill/>
          </a:ln>
          <a:effectLst/>
        </p:spPr>
        <p:txBody>
          <a:bodyPr vert="horz" wrap="square" lIns="89511" tIns="44755" rIns="89511" bIns="44755" numCol="1" anchor="b" anchorCtr="0" compatLnSpc="1">
            <a:prstTxWarp prst="textNoShape">
              <a:avLst/>
            </a:prstTxWarp>
          </a:bodyPr>
          <a:lstStyle>
            <a:lvl1pPr algn="r" defTabSz="896741" eaLnBrk="0" hangingPunct="0">
              <a:defRPr sz="1200">
                <a:cs typeface="+mn-cs"/>
              </a:defRPr>
            </a:lvl1pPr>
          </a:lstStyle>
          <a:p>
            <a:pPr>
              <a:defRPr/>
            </a:pPr>
            <a:fld id="{0A0A4CC0-E396-44D7-A65B-5E54851E0A92}" type="slidenum">
              <a:rPr lang="en-AU"/>
              <a:pPr>
                <a:defRPr/>
              </a:pPr>
              <a:t>‹#›</a:t>
            </a:fld>
            <a:endParaRPr lang="en-AU"/>
          </a:p>
        </p:txBody>
      </p:sp>
    </p:spTree>
    <p:extLst>
      <p:ext uri="{BB962C8B-B14F-4D97-AF65-F5344CB8AC3E}">
        <p14:creationId xmlns:p14="http://schemas.microsoft.com/office/powerpoint/2010/main" val="127551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Times New Roman" pitchFamily="18" charset="0"/>
        <a:ea typeface="+mn-ea"/>
        <a:cs typeface="+mn-cs"/>
      </a:defRPr>
    </a:lvl1pPr>
    <a:lvl2pPr marL="365125" algn="l" rtl="0" eaLnBrk="0" fontAlgn="base" hangingPunct="0">
      <a:spcBef>
        <a:spcPct val="30000"/>
      </a:spcBef>
      <a:spcAft>
        <a:spcPct val="0"/>
      </a:spcAft>
      <a:defRPr sz="1000" kern="1200">
        <a:solidFill>
          <a:schemeClr val="tx1"/>
        </a:solidFill>
        <a:latin typeface="Times New Roman" pitchFamily="18" charset="0"/>
        <a:ea typeface="+mn-ea"/>
        <a:cs typeface="+mn-cs"/>
      </a:defRPr>
    </a:lvl2pPr>
    <a:lvl3pPr marL="730250" algn="l" rtl="0" eaLnBrk="0" fontAlgn="base" hangingPunct="0">
      <a:spcBef>
        <a:spcPct val="30000"/>
      </a:spcBef>
      <a:spcAft>
        <a:spcPct val="0"/>
      </a:spcAft>
      <a:defRPr sz="1000" kern="1200">
        <a:solidFill>
          <a:schemeClr val="tx1"/>
        </a:solidFill>
        <a:latin typeface="Times New Roman" pitchFamily="18" charset="0"/>
        <a:ea typeface="+mn-ea"/>
        <a:cs typeface="+mn-cs"/>
      </a:defRPr>
    </a:lvl3pPr>
    <a:lvl4pPr marL="1096963" algn="l" rtl="0" eaLnBrk="0" fontAlgn="base" hangingPunct="0">
      <a:spcBef>
        <a:spcPct val="30000"/>
      </a:spcBef>
      <a:spcAft>
        <a:spcPct val="0"/>
      </a:spcAft>
      <a:defRPr sz="1000" kern="1200">
        <a:solidFill>
          <a:schemeClr val="tx1"/>
        </a:solidFill>
        <a:latin typeface="Times New Roman" pitchFamily="18" charset="0"/>
        <a:ea typeface="+mn-ea"/>
        <a:cs typeface="+mn-cs"/>
      </a:defRPr>
    </a:lvl4pPr>
    <a:lvl5pPr marL="1462088" algn="l" rtl="0" eaLnBrk="0" fontAlgn="base" hangingPunct="0">
      <a:spcBef>
        <a:spcPct val="30000"/>
      </a:spcBef>
      <a:spcAft>
        <a:spcPct val="0"/>
      </a:spcAft>
      <a:defRPr sz="1000" kern="1200">
        <a:solidFill>
          <a:schemeClr val="tx1"/>
        </a:solidFill>
        <a:latin typeface="Times New Roman" pitchFamily="18" charset="0"/>
        <a:ea typeface="+mn-ea"/>
        <a:cs typeface="+mn-cs"/>
      </a:defRPr>
    </a:lvl5pPr>
    <a:lvl6pPr marL="1828800" algn="l" defTabSz="731520" rtl="0" eaLnBrk="1" latinLnBrk="0" hangingPunct="1">
      <a:defRPr sz="1000" kern="1200">
        <a:solidFill>
          <a:schemeClr val="tx1"/>
        </a:solidFill>
        <a:latin typeface="+mn-lt"/>
        <a:ea typeface="+mn-ea"/>
        <a:cs typeface="+mn-cs"/>
      </a:defRPr>
    </a:lvl6pPr>
    <a:lvl7pPr marL="2194560" algn="l" defTabSz="731520" rtl="0" eaLnBrk="1" latinLnBrk="0" hangingPunct="1">
      <a:defRPr sz="1000" kern="1200">
        <a:solidFill>
          <a:schemeClr val="tx1"/>
        </a:solidFill>
        <a:latin typeface="+mn-lt"/>
        <a:ea typeface="+mn-ea"/>
        <a:cs typeface="+mn-cs"/>
      </a:defRPr>
    </a:lvl7pPr>
    <a:lvl8pPr marL="2560320" algn="l" defTabSz="731520" rtl="0" eaLnBrk="1" latinLnBrk="0" hangingPunct="1">
      <a:defRPr sz="1000" kern="1200">
        <a:solidFill>
          <a:schemeClr val="tx1"/>
        </a:solidFill>
        <a:latin typeface="+mn-lt"/>
        <a:ea typeface="+mn-ea"/>
        <a:cs typeface="+mn-cs"/>
      </a:defRPr>
    </a:lvl8pPr>
    <a:lvl9pPr marL="2926080" algn="l" defTabSz="73152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miter lim="800000"/>
            <a:headEnd/>
            <a:tailEnd/>
          </a:ln>
        </p:spPr>
        <p:txBody>
          <a:bodyPr/>
          <a:lstStyle/>
          <a:p>
            <a:fld id="{517E6AB6-1419-4A1F-A872-61053C82E2FD}" type="slidenum">
              <a:rPr lang="en-AU" smtClean="0">
                <a:cs typeface="Arial" charset="0"/>
              </a:rPr>
              <a:pPr/>
              <a:t>1</a:t>
            </a:fld>
            <a:endParaRPr lang="en-AU">
              <a:cs typeface="Arial" charset="0"/>
            </a:endParaRPr>
          </a:p>
        </p:txBody>
      </p:sp>
      <p:sp>
        <p:nvSpPr>
          <p:cNvPr id="17410" name="Rectangle 2"/>
          <p:cNvSpPr>
            <a:spLocks noGrp="1" noRot="1" noChangeAspect="1" noChangeArrowheads="1" noTextEdit="1"/>
          </p:cNvSpPr>
          <p:nvPr>
            <p:ph type="sldImg"/>
          </p:nvPr>
        </p:nvSpPr>
        <p:spPr>
          <a:xfrm>
            <a:off x="1168400" y="696913"/>
            <a:ext cx="4641850" cy="3481387"/>
          </a:xfrm>
          <a:ln/>
        </p:spPr>
      </p:sp>
      <p:sp>
        <p:nvSpPr>
          <p:cNvPr id="17411" name="Rectangle 3"/>
          <p:cNvSpPr>
            <a:spLocks noGrp="1" noChangeArrowheads="1"/>
          </p:cNvSpPr>
          <p:nvPr>
            <p:ph type="body" idx="1"/>
          </p:nvPr>
        </p:nvSpPr>
        <p:spPr>
          <a:noFill/>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94749" y="6817789"/>
            <a:ext cx="24871304" cy="4703233"/>
          </a:xfrm>
        </p:spPr>
        <p:txBody>
          <a:bodyPr/>
          <a:lstStyle/>
          <a:p>
            <a:r>
              <a:rPr lang="en-US"/>
              <a:t>Click to edit Master title style</a:t>
            </a:r>
          </a:p>
        </p:txBody>
      </p:sp>
      <p:sp>
        <p:nvSpPr>
          <p:cNvPr id="3" name="Subtitle 2"/>
          <p:cNvSpPr>
            <a:spLocks noGrp="1"/>
          </p:cNvSpPr>
          <p:nvPr>
            <p:ph type="subTitle" idx="1"/>
          </p:nvPr>
        </p:nvSpPr>
        <p:spPr>
          <a:xfrm>
            <a:off x="4389499" y="12435422"/>
            <a:ext cx="20481807" cy="5609167"/>
          </a:xfrm>
        </p:spPr>
        <p:txBody>
          <a:bodyPr/>
          <a:lstStyle>
            <a:lvl1pPr marL="0" indent="0" algn="ctr">
              <a:buNone/>
              <a:defRPr/>
            </a:lvl1pPr>
            <a:lvl2pPr marL="365796" indent="0" algn="ctr">
              <a:buNone/>
              <a:defRPr/>
            </a:lvl2pPr>
            <a:lvl3pPr marL="731592" indent="0" algn="ctr">
              <a:buNone/>
              <a:defRPr/>
            </a:lvl3pPr>
            <a:lvl4pPr marL="1097391" indent="0" algn="ctr">
              <a:buNone/>
              <a:defRPr/>
            </a:lvl4pPr>
            <a:lvl5pPr marL="1463187" indent="0" algn="ctr">
              <a:buNone/>
              <a:defRPr/>
            </a:lvl5pPr>
            <a:lvl6pPr marL="1828983" indent="0" algn="ctr">
              <a:buNone/>
              <a:defRPr/>
            </a:lvl6pPr>
            <a:lvl7pPr marL="2194779" indent="0" algn="ctr">
              <a:buNone/>
              <a:defRPr/>
            </a:lvl7pPr>
            <a:lvl8pPr marL="2560577" indent="0" algn="ctr">
              <a:buNone/>
              <a:defRPr/>
            </a:lvl8pPr>
            <a:lvl9pPr marL="292637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8E87047-40BB-4339-A1B8-3D798A7D7A3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D651050-8B52-4571-892E-D88E8A28C30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47759" y="1950514"/>
            <a:ext cx="6217355" cy="1755669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5689" y="1950514"/>
            <a:ext cx="18561756" cy="1755669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4C7F496-FF40-44EE-80CF-D59C02DF352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6E69B4D-346E-421A-BE16-DD14FE32B54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11401" y="14102297"/>
            <a:ext cx="24871304" cy="4358217"/>
          </a:xfrm>
        </p:spPr>
        <p:txBody>
          <a:bodyPr anchor="t"/>
          <a:lstStyle>
            <a:lvl1pPr algn="l">
              <a:defRPr sz="3200" b="1" cap="all"/>
            </a:lvl1pPr>
          </a:lstStyle>
          <a:p>
            <a:r>
              <a:rPr lang="en-US"/>
              <a:t>Click to edit Master title style</a:t>
            </a:r>
          </a:p>
        </p:txBody>
      </p:sp>
      <p:sp>
        <p:nvSpPr>
          <p:cNvPr id="3" name="Text Placeholder 2"/>
          <p:cNvSpPr>
            <a:spLocks noGrp="1"/>
          </p:cNvSpPr>
          <p:nvPr>
            <p:ph type="body" idx="1"/>
          </p:nvPr>
        </p:nvSpPr>
        <p:spPr>
          <a:xfrm>
            <a:off x="2311401" y="9301692"/>
            <a:ext cx="24871304" cy="4800600"/>
          </a:xfrm>
        </p:spPr>
        <p:txBody>
          <a:bodyPr anchor="b"/>
          <a:lstStyle>
            <a:lvl1pPr marL="0" indent="0">
              <a:buNone/>
              <a:defRPr sz="1601"/>
            </a:lvl1pPr>
            <a:lvl2pPr marL="365796" indent="0">
              <a:buNone/>
              <a:defRPr sz="1400"/>
            </a:lvl2pPr>
            <a:lvl3pPr marL="731592" indent="0">
              <a:buNone/>
              <a:defRPr sz="1301"/>
            </a:lvl3pPr>
            <a:lvl4pPr marL="1097391" indent="0">
              <a:buNone/>
              <a:defRPr sz="1100"/>
            </a:lvl4pPr>
            <a:lvl5pPr marL="1463187" indent="0">
              <a:buNone/>
              <a:defRPr sz="1100"/>
            </a:lvl5pPr>
            <a:lvl6pPr marL="1828983" indent="0">
              <a:buNone/>
              <a:defRPr sz="1100"/>
            </a:lvl6pPr>
            <a:lvl7pPr marL="2194779" indent="0">
              <a:buNone/>
              <a:defRPr sz="1100"/>
            </a:lvl7pPr>
            <a:lvl8pPr marL="2560577" indent="0">
              <a:buNone/>
              <a:defRPr sz="1100"/>
            </a:lvl8pPr>
            <a:lvl9pPr marL="2926374" indent="0">
              <a:buNone/>
              <a:defRPr sz="11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9B98F02-D98D-493A-A9AA-358E1746AF5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5692"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4675559" y="6339418"/>
            <a:ext cx="12389555" cy="13167783"/>
          </a:xfrm>
        </p:spPr>
        <p:txBody>
          <a:bodyPr/>
          <a:lstStyle>
            <a:lvl1pPr>
              <a:defRPr sz="2201"/>
            </a:lvl1pPr>
            <a:lvl2pPr>
              <a:defRPr sz="1901"/>
            </a:lvl2pPr>
            <a:lvl3pPr>
              <a:defRPr sz="1601"/>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480E291-4E80-4B7A-BC62-52AE0AB2126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2853" y="878417"/>
            <a:ext cx="26335096" cy="3657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62852" y="4912785"/>
            <a:ext cx="12928600"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4" name="Content Placeholder 3"/>
          <p:cNvSpPr>
            <a:spLocks noGrp="1"/>
          </p:cNvSpPr>
          <p:nvPr>
            <p:ph sz="half" idx="2"/>
          </p:nvPr>
        </p:nvSpPr>
        <p:spPr>
          <a:xfrm>
            <a:off x="1462852" y="6959602"/>
            <a:ext cx="12928600"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4863706" y="4912785"/>
            <a:ext cx="12934245" cy="2046817"/>
          </a:xfrm>
        </p:spPr>
        <p:txBody>
          <a:bodyPr anchor="b"/>
          <a:lstStyle>
            <a:lvl1pPr marL="0" indent="0">
              <a:buNone/>
              <a:defRPr sz="1901" b="1"/>
            </a:lvl1pPr>
            <a:lvl2pPr marL="365796" indent="0">
              <a:buNone/>
              <a:defRPr sz="1601" b="1"/>
            </a:lvl2pPr>
            <a:lvl3pPr marL="731592" indent="0">
              <a:buNone/>
              <a:defRPr sz="1400" b="1"/>
            </a:lvl3pPr>
            <a:lvl4pPr marL="1097391" indent="0">
              <a:buNone/>
              <a:defRPr sz="1301" b="1"/>
            </a:lvl4pPr>
            <a:lvl5pPr marL="1463187" indent="0">
              <a:buNone/>
              <a:defRPr sz="1301" b="1"/>
            </a:lvl5pPr>
            <a:lvl6pPr marL="1828983" indent="0">
              <a:buNone/>
              <a:defRPr sz="1301" b="1"/>
            </a:lvl6pPr>
            <a:lvl7pPr marL="2194779" indent="0">
              <a:buNone/>
              <a:defRPr sz="1301" b="1"/>
            </a:lvl7pPr>
            <a:lvl8pPr marL="2560577" indent="0">
              <a:buNone/>
              <a:defRPr sz="1301" b="1"/>
            </a:lvl8pPr>
            <a:lvl9pPr marL="2926374" indent="0">
              <a:buNone/>
              <a:defRPr sz="1301" b="1"/>
            </a:lvl9pPr>
          </a:lstStyle>
          <a:p>
            <a:pPr lvl="0"/>
            <a:r>
              <a:rPr lang="en-US"/>
              <a:t>Click to edit Master text styles</a:t>
            </a:r>
          </a:p>
        </p:txBody>
      </p:sp>
      <p:sp>
        <p:nvSpPr>
          <p:cNvPr id="6" name="Content Placeholder 5"/>
          <p:cNvSpPr>
            <a:spLocks noGrp="1"/>
          </p:cNvSpPr>
          <p:nvPr>
            <p:ph sz="quarter" idx="4"/>
          </p:nvPr>
        </p:nvSpPr>
        <p:spPr>
          <a:xfrm>
            <a:off x="14863706" y="6959602"/>
            <a:ext cx="12934245" cy="12643909"/>
          </a:xfrm>
        </p:spPr>
        <p:txBody>
          <a:bodyPr/>
          <a:lstStyle>
            <a:lvl1pPr>
              <a:defRPr sz="1901"/>
            </a:lvl1pPr>
            <a:lvl2pPr>
              <a:defRPr sz="1601"/>
            </a:lvl2pPr>
            <a:lvl3pPr>
              <a:defRPr sz="1400"/>
            </a:lvl3pPr>
            <a:lvl4pPr>
              <a:defRPr sz="1301"/>
            </a:lvl4pPr>
            <a:lvl5pPr>
              <a:defRPr sz="1301"/>
            </a:lvl5pPr>
            <a:lvl6pPr>
              <a:defRPr sz="1301"/>
            </a:lvl6pPr>
            <a:lvl7pPr>
              <a:defRPr sz="1301"/>
            </a:lvl7pPr>
            <a:lvl8pPr>
              <a:defRPr sz="1301"/>
            </a:lvl8pPr>
            <a:lvl9pPr>
              <a:defRPr sz="13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5584509-E4E3-42E7-99E6-30529F51FE8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27B93F8-F5CF-46EC-98B6-4B38D87586A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D7F30C20-09D8-41B3-B044-A38A0BB7A67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2852" y="874188"/>
            <a:ext cx="9626600" cy="3717925"/>
          </a:xfrm>
        </p:spPr>
        <p:txBody>
          <a:bodyPr anchor="b"/>
          <a:lstStyle>
            <a:lvl1pPr algn="l">
              <a:defRPr sz="1601" b="1"/>
            </a:lvl1pPr>
          </a:lstStyle>
          <a:p>
            <a:r>
              <a:rPr lang="en-US"/>
              <a:t>Click to edit Master title style</a:t>
            </a:r>
          </a:p>
        </p:txBody>
      </p:sp>
      <p:sp>
        <p:nvSpPr>
          <p:cNvPr id="3" name="Content Placeholder 2"/>
          <p:cNvSpPr>
            <a:spLocks noGrp="1"/>
          </p:cNvSpPr>
          <p:nvPr>
            <p:ph idx="1"/>
          </p:nvPr>
        </p:nvSpPr>
        <p:spPr>
          <a:xfrm>
            <a:off x="11440349" y="874189"/>
            <a:ext cx="16357600" cy="18729325"/>
          </a:xfrm>
        </p:spPr>
        <p:txBody>
          <a:bodyPr/>
          <a:lstStyle>
            <a:lvl1pPr>
              <a:defRPr sz="2599"/>
            </a:lvl1pPr>
            <a:lvl2pPr>
              <a:defRPr sz="2201"/>
            </a:lvl2pPr>
            <a:lvl3pPr>
              <a:defRPr sz="1901"/>
            </a:lvl3pPr>
            <a:lvl4pPr>
              <a:defRPr sz="1601"/>
            </a:lvl4pPr>
            <a:lvl5pPr>
              <a:defRPr sz="1601"/>
            </a:lvl5pPr>
            <a:lvl6pPr>
              <a:defRPr sz="1601"/>
            </a:lvl6pPr>
            <a:lvl7pPr>
              <a:defRPr sz="1601"/>
            </a:lvl7pPr>
            <a:lvl8pPr>
              <a:defRPr sz="1601"/>
            </a:lvl8pPr>
            <a:lvl9pPr>
              <a:defRPr sz="16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62852" y="4592109"/>
            <a:ext cx="9626600" cy="15011400"/>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BCC4735-5264-4C5D-9D50-78CFEC97199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35697" y="15361714"/>
            <a:ext cx="17556104" cy="1813983"/>
          </a:xfrm>
        </p:spPr>
        <p:txBody>
          <a:bodyPr anchor="b"/>
          <a:lstStyle>
            <a:lvl1pPr algn="l">
              <a:defRPr sz="1601" b="1"/>
            </a:lvl1pPr>
          </a:lstStyle>
          <a:p>
            <a:r>
              <a:rPr lang="en-US"/>
              <a:t>Click to edit Master title style</a:t>
            </a:r>
          </a:p>
        </p:txBody>
      </p:sp>
      <p:sp>
        <p:nvSpPr>
          <p:cNvPr id="3" name="Picture Placeholder 2"/>
          <p:cNvSpPr>
            <a:spLocks noGrp="1"/>
          </p:cNvSpPr>
          <p:nvPr>
            <p:ph type="pic" idx="1"/>
          </p:nvPr>
        </p:nvSpPr>
        <p:spPr>
          <a:xfrm>
            <a:off x="5735697" y="1961097"/>
            <a:ext cx="17556104" cy="13166725"/>
          </a:xfrm>
        </p:spPr>
        <p:txBody>
          <a:bodyPr/>
          <a:lstStyle>
            <a:lvl1pPr marL="0" indent="0">
              <a:buNone/>
              <a:defRPr sz="2599"/>
            </a:lvl1pPr>
            <a:lvl2pPr marL="365796" indent="0">
              <a:buNone/>
              <a:defRPr sz="2201"/>
            </a:lvl2pPr>
            <a:lvl3pPr marL="731592" indent="0">
              <a:buNone/>
              <a:defRPr sz="1901"/>
            </a:lvl3pPr>
            <a:lvl4pPr marL="1097391" indent="0">
              <a:buNone/>
              <a:defRPr sz="1601"/>
            </a:lvl4pPr>
            <a:lvl5pPr marL="1463187" indent="0">
              <a:buNone/>
              <a:defRPr sz="1601"/>
            </a:lvl5pPr>
            <a:lvl6pPr marL="1828983" indent="0">
              <a:buNone/>
              <a:defRPr sz="1601"/>
            </a:lvl6pPr>
            <a:lvl7pPr marL="2194779" indent="0">
              <a:buNone/>
              <a:defRPr sz="1601"/>
            </a:lvl7pPr>
            <a:lvl8pPr marL="2560577" indent="0">
              <a:buNone/>
              <a:defRPr sz="1601"/>
            </a:lvl8pPr>
            <a:lvl9pPr marL="2926374" indent="0">
              <a:buNone/>
              <a:defRPr sz="1601"/>
            </a:lvl9pPr>
          </a:lstStyle>
          <a:p>
            <a:pPr lvl="0"/>
            <a:endParaRPr lang="en-US" noProof="0"/>
          </a:p>
        </p:txBody>
      </p:sp>
      <p:sp>
        <p:nvSpPr>
          <p:cNvPr id="4" name="Text Placeholder 3"/>
          <p:cNvSpPr>
            <a:spLocks noGrp="1"/>
          </p:cNvSpPr>
          <p:nvPr>
            <p:ph type="body" sz="half" idx="2"/>
          </p:nvPr>
        </p:nvSpPr>
        <p:spPr>
          <a:xfrm>
            <a:off x="5735697" y="17175697"/>
            <a:ext cx="17556104" cy="2574925"/>
          </a:xfrm>
        </p:spPr>
        <p:txBody>
          <a:bodyPr/>
          <a:lstStyle>
            <a:lvl1pPr marL="0" indent="0">
              <a:buNone/>
              <a:defRPr sz="1100"/>
            </a:lvl1pPr>
            <a:lvl2pPr marL="365796" indent="0">
              <a:buNone/>
              <a:defRPr sz="1001"/>
            </a:lvl2pPr>
            <a:lvl3pPr marL="731592" indent="0">
              <a:buNone/>
              <a:defRPr sz="800"/>
            </a:lvl3pPr>
            <a:lvl4pPr marL="1097391" indent="0">
              <a:buNone/>
              <a:defRPr sz="701"/>
            </a:lvl4pPr>
            <a:lvl5pPr marL="1463187" indent="0">
              <a:buNone/>
              <a:defRPr sz="701"/>
            </a:lvl5pPr>
            <a:lvl6pPr marL="1828983" indent="0">
              <a:buNone/>
              <a:defRPr sz="701"/>
            </a:lvl6pPr>
            <a:lvl7pPr marL="2194779" indent="0">
              <a:buNone/>
              <a:defRPr sz="701"/>
            </a:lvl7pPr>
            <a:lvl8pPr marL="2560577" indent="0">
              <a:buNone/>
              <a:defRPr sz="701"/>
            </a:lvl8pPr>
            <a:lvl9pPr marL="2926374" indent="0">
              <a:buNone/>
              <a:defRPr sz="701"/>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1D2DD309-3B41-4FF3-B8DC-4FCAB4BBD47B}"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2196043" y="1951038"/>
            <a:ext cx="24868717" cy="3657600"/>
          </a:xfrm>
          <a:prstGeom prst="rect">
            <a:avLst/>
          </a:prstGeom>
          <a:noFill/>
          <a:ln w="9525">
            <a:noFill/>
            <a:miter lim="800000"/>
            <a:headEnd/>
            <a:tailEnd/>
          </a:ln>
        </p:spPr>
        <p:txBody>
          <a:bodyPr vert="horz" wrap="square" lIns="341371" tIns="170686" rIns="341371" bIns="170686" numCol="1" anchor="ctr" anchorCtr="0" compatLnSpc="1">
            <a:prstTxWarp prst="textNoShape">
              <a:avLst/>
            </a:prstTxWarp>
          </a:bodyPr>
          <a:lstStyle/>
          <a:p>
            <a:pPr lvl="0"/>
            <a:r>
              <a:rPr lang="en-US"/>
              <a:t>Click to edit Master title style</a:t>
            </a:r>
          </a:p>
        </p:txBody>
      </p:sp>
      <p:sp>
        <p:nvSpPr>
          <p:cNvPr id="16387" name="Rectangle 3"/>
          <p:cNvSpPr>
            <a:spLocks noGrp="1" noChangeArrowheads="1"/>
          </p:cNvSpPr>
          <p:nvPr>
            <p:ph type="body" idx="1"/>
          </p:nvPr>
        </p:nvSpPr>
        <p:spPr bwMode="auto">
          <a:xfrm>
            <a:off x="2196043" y="6338888"/>
            <a:ext cx="24868717" cy="13168312"/>
          </a:xfrm>
          <a:prstGeom prst="rect">
            <a:avLst/>
          </a:prstGeom>
          <a:noFill/>
          <a:ln w="9525">
            <a:noFill/>
            <a:miter lim="800000"/>
            <a:headEnd/>
            <a:tailEnd/>
          </a:ln>
        </p:spPr>
        <p:txBody>
          <a:bodyPr vert="horz" wrap="square" lIns="341371" tIns="170686" rIns="341371" bIns="17068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6042"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eaLnBrk="0" hangingPunct="0">
              <a:defRPr sz="5202"/>
            </a:lvl1pPr>
          </a:lstStyle>
          <a:p>
            <a:endParaRPr lang="en-US"/>
          </a:p>
        </p:txBody>
      </p:sp>
      <p:sp>
        <p:nvSpPr>
          <p:cNvPr id="1029" name="Rectangle 5"/>
          <p:cNvSpPr>
            <a:spLocks noGrp="1" noChangeArrowheads="1"/>
          </p:cNvSpPr>
          <p:nvPr>
            <p:ph type="ftr" sz="quarter" idx="3"/>
          </p:nvPr>
        </p:nvSpPr>
        <p:spPr bwMode="auto">
          <a:xfrm>
            <a:off x="9995961" y="19994568"/>
            <a:ext cx="9268883"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ctr" eaLnBrk="0" hangingPunct="0">
              <a:defRPr sz="5202"/>
            </a:lvl1pPr>
          </a:lstStyle>
          <a:p>
            <a:endParaRPr lang="en-US"/>
          </a:p>
        </p:txBody>
      </p:sp>
      <p:sp>
        <p:nvSpPr>
          <p:cNvPr id="1030" name="Rectangle 6"/>
          <p:cNvSpPr>
            <a:spLocks noGrp="1" noChangeArrowheads="1"/>
          </p:cNvSpPr>
          <p:nvPr>
            <p:ph type="sldNum" sz="quarter" idx="4"/>
          </p:nvPr>
        </p:nvSpPr>
        <p:spPr bwMode="auto">
          <a:xfrm>
            <a:off x="20968759" y="19994568"/>
            <a:ext cx="6096000" cy="1463675"/>
          </a:xfrm>
          <a:prstGeom prst="rect">
            <a:avLst/>
          </a:prstGeom>
          <a:noFill/>
          <a:ln>
            <a:noFill/>
          </a:ln>
          <a:effectLst/>
        </p:spPr>
        <p:txBody>
          <a:bodyPr vert="horz" wrap="square" lIns="341371" tIns="170686" rIns="341371" bIns="170686" numCol="1" anchor="t" anchorCtr="0" compatLnSpc="1">
            <a:prstTxWarp prst="textNoShape">
              <a:avLst/>
            </a:prstTxWarp>
          </a:bodyPr>
          <a:lstStyle>
            <a:lvl1pPr algn="r" eaLnBrk="0" hangingPunct="0">
              <a:defRPr sz="5202"/>
            </a:lvl1pPr>
          </a:lstStyle>
          <a:p>
            <a:fld id="{6F4796FD-0FB1-4177-94B2-673C54E5CC6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413466" rtl="0" eaLnBrk="0" fontAlgn="base" hangingPunct="0">
        <a:spcBef>
          <a:spcPct val="0"/>
        </a:spcBef>
        <a:spcAft>
          <a:spcPct val="0"/>
        </a:spcAft>
        <a:defRPr sz="16403">
          <a:solidFill>
            <a:schemeClr val="tx2"/>
          </a:solidFill>
          <a:latin typeface="+mj-lt"/>
          <a:ea typeface="+mj-ea"/>
          <a:cs typeface="+mj-cs"/>
        </a:defRPr>
      </a:lvl1pPr>
      <a:lvl2pPr algn="ctr" defTabSz="3413466" rtl="0" eaLnBrk="0" fontAlgn="base" hangingPunct="0">
        <a:spcBef>
          <a:spcPct val="0"/>
        </a:spcBef>
        <a:spcAft>
          <a:spcPct val="0"/>
        </a:spcAft>
        <a:defRPr sz="16403">
          <a:solidFill>
            <a:schemeClr val="tx2"/>
          </a:solidFill>
          <a:latin typeface="Times New Roman" pitchFamily="18" charset="0"/>
        </a:defRPr>
      </a:lvl2pPr>
      <a:lvl3pPr algn="ctr" defTabSz="3413466" rtl="0" eaLnBrk="0" fontAlgn="base" hangingPunct="0">
        <a:spcBef>
          <a:spcPct val="0"/>
        </a:spcBef>
        <a:spcAft>
          <a:spcPct val="0"/>
        </a:spcAft>
        <a:defRPr sz="16403">
          <a:solidFill>
            <a:schemeClr val="tx2"/>
          </a:solidFill>
          <a:latin typeface="Times New Roman" pitchFamily="18" charset="0"/>
        </a:defRPr>
      </a:lvl3pPr>
      <a:lvl4pPr algn="ctr" defTabSz="3413466" rtl="0" eaLnBrk="0" fontAlgn="base" hangingPunct="0">
        <a:spcBef>
          <a:spcPct val="0"/>
        </a:spcBef>
        <a:spcAft>
          <a:spcPct val="0"/>
        </a:spcAft>
        <a:defRPr sz="16403">
          <a:solidFill>
            <a:schemeClr val="tx2"/>
          </a:solidFill>
          <a:latin typeface="Times New Roman" pitchFamily="18" charset="0"/>
        </a:defRPr>
      </a:lvl4pPr>
      <a:lvl5pPr algn="ctr" defTabSz="3413466" rtl="0" eaLnBrk="0" fontAlgn="base" hangingPunct="0">
        <a:spcBef>
          <a:spcPct val="0"/>
        </a:spcBef>
        <a:spcAft>
          <a:spcPct val="0"/>
        </a:spcAft>
        <a:defRPr sz="16403">
          <a:solidFill>
            <a:schemeClr val="tx2"/>
          </a:solidFill>
          <a:latin typeface="Times New Roman" pitchFamily="18" charset="0"/>
        </a:defRPr>
      </a:lvl5pPr>
      <a:lvl6pPr marL="365796" algn="ctr" defTabSz="3414102" rtl="0" eaLnBrk="0" fontAlgn="base" hangingPunct="0">
        <a:spcBef>
          <a:spcPct val="0"/>
        </a:spcBef>
        <a:spcAft>
          <a:spcPct val="0"/>
        </a:spcAft>
        <a:defRPr sz="16403">
          <a:solidFill>
            <a:schemeClr val="tx2"/>
          </a:solidFill>
          <a:latin typeface="Times New Roman" pitchFamily="18" charset="0"/>
        </a:defRPr>
      </a:lvl6pPr>
      <a:lvl7pPr marL="731592" algn="ctr" defTabSz="3414102" rtl="0" eaLnBrk="0" fontAlgn="base" hangingPunct="0">
        <a:spcBef>
          <a:spcPct val="0"/>
        </a:spcBef>
        <a:spcAft>
          <a:spcPct val="0"/>
        </a:spcAft>
        <a:defRPr sz="16403">
          <a:solidFill>
            <a:schemeClr val="tx2"/>
          </a:solidFill>
          <a:latin typeface="Times New Roman" pitchFamily="18" charset="0"/>
        </a:defRPr>
      </a:lvl7pPr>
      <a:lvl8pPr marL="1097391" algn="ctr" defTabSz="3414102" rtl="0" eaLnBrk="0" fontAlgn="base" hangingPunct="0">
        <a:spcBef>
          <a:spcPct val="0"/>
        </a:spcBef>
        <a:spcAft>
          <a:spcPct val="0"/>
        </a:spcAft>
        <a:defRPr sz="16403">
          <a:solidFill>
            <a:schemeClr val="tx2"/>
          </a:solidFill>
          <a:latin typeface="Times New Roman" pitchFamily="18" charset="0"/>
        </a:defRPr>
      </a:lvl8pPr>
      <a:lvl9pPr marL="1463187" algn="ctr" defTabSz="3414102" rtl="0" eaLnBrk="0" fontAlgn="base" hangingPunct="0">
        <a:spcBef>
          <a:spcPct val="0"/>
        </a:spcBef>
        <a:spcAft>
          <a:spcPct val="0"/>
        </a:spcAft>
        <a:defRPr sz="16403">
          <a:solidFill>
            <a:schemeClr val="tx2"/>
          </a:solidFill>
          <a:latin typeface="Times New Roman" pitchFamily="18" charset="0"/>
        </a:defRPr>
      </a:lvl9pPr>
    </p:titleStyle>
    <p:bodyStyle>
      <a:lvl1pPr marL="1279653" indent="-1279653" algn="l" defTabSz="3413466" rtl="0" eaLnBrk="0" fontAlgn="base" hangingPunct="0">
        <a:spcBef>
          <a:spcPct val="20000"/>
        </a:spcBef>
        <a:spcAft>
          <a:spcPct val="0"/>
        </a:spcAft>
        <a:buChar char="•"/>
        <a:defRPr sz="11901">
          <a:solidFill>
            <a:schemeClr val="tx1"/>
          </a:solidFill>
          <a:latin typeface="+mn-lt"/>
          <a:ea typeface="+mn-ea"/>
          <a:cs typeface="+mn-cs"/>
        </a:defRPr>
      </a:lvl1pPr>
      <a:lvl2pPr marL="2773641" indent="-1066908" algn="l" defTabSz="3413466" rtl="0" eaLnBrk="0" fontAlgn="base" hangingPunct="0">
        <a:spcBef>
          <a:spcPct val="20000"/>
        </a:spcBef>
        <a:spcAft>
          <a:spcPct val="0"/>
        </a:spcAft>
        <a:buChar char="–"/>
        <a:defRPr sz="10500">
          <a:solidFill>
            <a:schemeClr val="tx1"/>
          </a:solidFill>
          <a:latin typeface="+mn-lt"/>
        </a:defRPr>
      </a:lvl2pPr>
      <a:lvl3pPr marL="4267626" indent="-852573" algn="l" defTabSz="3413466" rtl="0" eaLnBrk="0" fontAlgn="base" hangingPunct="0">
        <a:spcBef>
          <a:spcPct val="20000"/>
        </a:spcBef>
        <a:spcAft>
          <a:spcPct val="0"/>
        </a:spcAft>
        <a:buChar char="•"/>
        <a:defRPr sz="9000">
          <a:solidFill>
            <a:schemeClr val="tx1"/>
          </a:solidFill>
          <a:latin typeface="+mn-lt"/>
        </a:defRPr>
      </a:lvl3pPr>
      <a:lvl4pPr marL="5974361" indent="-852573" algn="l" defTabSz="3413466" rtl="0" eaLnBrk="0" fontAlgn="base" hangingPunct="0">
        <a:spcBef>
          <a:spcPct val="20000"/>
        </a:spcBef>
        <a:spcAft>
          <a:spcPct val="0"/>
        </a:spcAft>
        <a:buChar char="–"/>
        <a:defRPr sz="7401">
          <a:solidFill>
            <a:schemeClr val="tx1"/>
          </a:solidFill>
          <a:latin typeface="+mn-lt"/>
        </a:defRPr>
      </a:lvl4pPr>
      <a:lvl5pPr marL="7681094" indent="-852573" algn="l" defTabSz="3413466" rtl="0" eaLnBrk="0" fontAlgn="base" hangingPunct="0">
        <a:spcBef>
          <a:spcPct val="20000"/>
        </a:spcBef>
        <a:spcAft>
          <a:spcPct val="0"/>
        </a:spcAft>
        <a:buChar char="»"/>
        <a:defRPr sz="7401">
          <a:solidFill>
            <a:schemeClr val="tx1"/>
          </a:solidFill>
          <a:latin typeface="+mn-lt"/>
        </a:defRPr>
      </a:lvl5pPr>
      <a:lvl6pPr marL="8047524" indent="-853524" algn="l" defTabSz="3414102" rtl="0" eaLnBrk="0" fontAlgn="base" hangingPunct="0">
        <a:spcBef>
          <a:spcPct val="20000"/>
        </a:spcBef>
        <a:spcAft>
          <a:spcPct val="0"/>
        </a:spcAft>
        <a:buChar char="»"/>
        <a:defRPr sz="7401">
          <a:solidFill>
            <a:schemeClr val="tx1"/>
          </a:solidFill>
          <a:latin typeface="+mn-lt"/>
        </a:defRPr>
      </a:lvl6pPr>
      <a:lvl7pPr marL="8413320" indent="-853524" algn="l" defTabSz="3414102" rtl="0" eaLnBrk="0" fontAlgn="base" hangingPunct="0">
        <a:spcBef>
          <a:spcPct val="20000"/>
        </a:spcBef>
        <a:spcAft>
          <a:spcPct val="0"/>
        </a:spcAft>
        <a:buChar char="»"/>
        <a:defRPr sz="7401">
          <a:solidFill>
            <a:schemeClr val="tx1"/>
          </a:solidFill>
          <a:latin typeface="+mn-lt"/>
        </a:defRPr>
      </a:lvl7pPr>
      <a:lvl8pPr marL="8779119" indent="-853524" algn="l" defTabSz="3414102" rtl="0" eaLnBrk="0" fontAlgn="base" hangingPunct="0">
        <a:spcBef>
          <a:spcPct val="20000"/>
        </a:spcBef>
        <a:spcAft>
          <a:spcPct val="0"/>
        </a:spcAft>
        <a:buChar char="»"/>
        <a:defRPr sz="7401">
          <a:solidFill>
            <a:schemeClr val="tx1"/>
          </a:solidFill>
          <a:latin typeface="+mn-lt"/>
        </a:defRPr>
      </a:lvl8pPr>
      <a:lvl9pPr marL="9144915" indent="-853524" algn="l" defTabSz="3414102" rtl="0" eaLnBrk="0" fontAlgn="base" hangingPunct="0">
        <a:spcBef>
          <a:spcPct val="20000"/>
        </a:spcBef>
        <a:spcAft>
          <a:spcPct val="0"/>
        </a:spcAft>
        <a:buChar char="»"/>
        <a:defRPr sz="7401">
          <a:solidFill>
            <a:schemeClr val="tx1"/>
          </a:solidFill>
          <a:latin typeface="+mn-lt"/>
        </a:defRPr>
      </a:lvl9pPr>
    </p:bodyStyle>
    <p:otherStyle>
      <a:defPPr>
        <a:defRPr lang="en-US"/>
      </a:defPPr>
      <a:lvl1pPr marL="0" algn="l" defTabSz="731592" rtl="0" eaLnBrk="1" latinLnBrk="0" hangingPunct="1">
        <a:defRPr sz="1400" kern="1200">
          <a:solidFill>
            <a:schemeClr val="tx1"/>
          </a:solidFill>
          <a:latin typeface="+mn-lt"/>
          <a:ea typeface="+mn-ea"/>
          <a:cs typeface="+mn-cs"/>
        </a:defRPr>
      </a:lvl1pPr>
      <a:lvl2pPr marL="365796" algn="l" defTabSz="731592" rtl="0" eaLnBrk="1" latinLnBrk="0" hangingPunct="1">
        <a:defRPr sz="1400" kern="1200">
          <a:solidFill>
            <a:schemeClr val="tx1"/>
          </a:solidFill>
          <a:latin typeface="+mn-lt"/>
          <a:ea typeface="+mn-ea"/>
          <a:cs typeface="+mn-cs"/>
        </a:defRPr>
      </a:lvl2pPr>
      <a:lvl3pPr marL="731592" algn="l" defTabSz="731592" rtl="0" eaLnBrk="1" latinLnBrk="0" hangingPunct="1">
        <a:defRPr sz="1400" kern="1200">
          <a:solidFill>
            <a:schemeClr val="tx1"/>
          </a:solidFill>
          <a:latin typeface="+mn-lt"/>
          <a:ea typeface="+mn-ea"/>
          <a:cs typeface="+mn-cs"/>
        </a:defRPr>
      </a:lvl3pPr>
      <a:lvl4pPr marL="1097391" algn="l" defTabSz="731592" rtl="0" eaLnBrk="1" latinLnBrk="0" hangingPunct="1">
        <a:defRPr sz="1400" kern="1200">
          <a:solidFill>
            <a:schemeClr val="tx1"/>
          </a:solidFill>
          <a:latin typeface="+mn-lt"/>
          <a:ea typeface="+mn-ea"/>
          <a:cs typeface="+mn-cs"/>
        </a:defRPr>
      </a:lvl4pPr>
      <a:lvl5pPr marL="1463187" algn="l" defTabSz="731592" rtl="0" eaLnBrk="1" latinLnBrk="0" hangingPunct="1">
        <a:defRPr sz="1400" kern="1200">
          <a:solidFill>
            <a:schemeClr val="tx1"/>
          </a:solidFill>
          <a:latin typeface="+mn-lt"/>
          <a:ea typeface="+mn-ea"/>
          <a:cs typeface="+mn-cs"/>
        </a:defRPr>
      </a:lvl5pPr>
      <a:lvl6pPr marL="1828983" algn="l" defTabSz="731592" rtl="0" eaLnBrk="1" latinLnBrk="0" hangingPunct="1">
        <a:defRPr sz="1400" kern="1200">
          <a:solidFill>
            <a:schemeClr val="tx1"/>
          </a:solidFill>
          <a:latin typeface="+mn-lt"/>
          <a:ea typeface="+mn-ea"/>
          <a:cs typeface="+mn-cs"/>
        </a:defRPr>
      </a:lvl6pPr>
      <a:lvl7pPr marL="2194779" algn="l" defTabSz="731592" rtl="0" eaLnBrk="1" latinLnBrk="0" hangingPunct="1">
        <a:defRPr sz="1400" kern="1200">
          <a:solidFill>
            <a:schemeClr val="tx1"/>
          </a:solidFill>
          <a:latin typeface="+mn-lt"/>
          <a:ea typeface="+mn-ea"/>
          <a:cs typeface="+mn-cs"/>
        </a:defRPr>
      </a:lvl7pPr>
      <a:lvl8pPr marL="2560577" algn="l" defTabSz="731592" rtl="0" eaLnBrk="1" latinLnBrk="0" hangingPunct="1">
        <a:defRPr sz="1400" kern="1200">
          <a:solidFill>
            <a:schemeClr val="tx1"/>
          </a:solidFill>
          <a:latin typeface="+mn-lt"/>
          <a:ea typeface="+mn-ea"/>
          <a:cs typeface="+mn-cs"/>
        </a:defRPr>
      </a:lvl8pPr>
      <a:lvl9pPr marL="2926374" algn="l" defTabSz="731592"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2357" y="-88362"/>
            <a:ext cx="29260800" cy="22066913"/>
          </a:xfrm>
          <a:prstGeom prst="rect">
            <a:avLst/>
          </a:prstGeom>
        </p:spPr>
      </p:pic>
      <p:sp>
        <p:nvSpPr>
          <p:cNvPr id="2050" name="Rectangle 144"/>
          <p:cNvSpPr>
            <a:spLocks noChangeArrowheads="1"/>
          </p:cNvSpPr>
          <p:nvPr/>
        </p:nvSpPr>
        <p:spPr bwMode="auto">
          <a:xfrm>
            <a:off x="10451757" y="4572001"/>
            <a:ext cx="11646243" cy="16868768"/>
          </a:xfrm>
          <a:prstGeom prst="rect">
            <a:avLst/>
          </a:prstGeom>
          <a:solidFill>
            <a:schemeClr val="bg1"/>
          </a:solidFill>
          <a:ln>
            <a:noFill/>
          </a:ln>
          <a:effectLst/>
        </p:spPr>
        <p:txBody>
          <a:bodyPr lIns="91440" tIns="45720" rIns="91440" bIns="45720"/>
          <a:lstStyle/>
          <a:p>
            <a:r>
              <a:rPr lang="en-US" sz="3200" b="1" u="sng" dirty="0">
                <a:latin typeface="Calibri" panose="020F0502020204030204" pitchFamily="34" charset="0"/>
                <a:ea typeface="Verdana" panose="020B0604030504040204" pitchFamily="34" charset="0"/>
                <a:cs typeface="Calibri" panose="020F0502020204030204" pitchFamily="34" charset="0"/>
              </a:rPr>
              <a:t>Case summary cont.</a:t>
            </a:r>
          </a:p>
          <a:p>
            <a:pPr marL="0" marR="0" lvl="0" indent="0" algn="l" defTabSz="914400" rtl="0" eaLnBrk="1" fontAlgn="base" latinLnBrk="0" hangingPunct="1">
              <a:lnSpc>
                <a:spcPct val="106000"/>
              </a:lnSpc>
              <a:spcBef>
                <a:spcPts val="0"/>
              </a:spcBef>
              <a:spcAft>
                <a:spcPts val="800"/>
              </a:spcAft>
              <a:buClrTx/>
              <a:buSzTx/>
              <a:buFontTx/>
              <a:buNone/>
              <a:tabLst/>
              <a:defRPr/>
            </a:pPr>
            <a:r>
              <a:rPr kumimoji="0" lang="en-US" sz="17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Continuous EEG readings following treatment showed no electrographic seizures. CT chest with contrast was ordered to rule out adrenal or paraneoplastic etiologies, such as small-cell lung cancer. Chest x-ray was also negative with no acute pulmonary disease findings. Lumbar puncture results showed 11 milliliters of colorless, clear fluid with 2cmmm CSF WBC, and 1cmmm elevated CSF RBC. CSF neutrophils were elevated at 25%, suggestive of viral etiology. CSF lymphocytes were within normal limits at 75%, CSF glucose was elevated to 75 mg/dl, and CSF protein was elevated to 69 mg/dl. There was no CSF evidence of bacterial etiology as CSF culture showed no bacterial growth, WBCs, or organisms. CSF PCR for herpes simplex virus (HSV) PCR (HSV-1 DNA and HSV-2 DNA), West Nile virus, Lyme disease, enterovirus, </a:t>
            </a:r>
            <a:r>
              <a:rPr kumimoji="0" lang="en-US" sz="175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Cryptococcus</a:t>
            </a:r>
            <a:r>
              <a:rPr kumimoji="0" lang="en-US" sz="17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were negative and VDRL for neurosyphilis was non-reactive. Anti-NMDAR was ordered to rule out NMDA encephalitis, and </a:t>
            </a:r>
            <a:r>
              <a:rPr kumimoji="0" lang="en-US" sz="1750" b="0" i="0" u="none" strike="noStrike" kern="1200" cap="none" spc="0" normalizeH="0" baseline="0" noProof="0" dirty="0">
                <a:ln>
                  <a:noFill/>
                </a:ln>
                <a:solidFill>
                  <a:srgbClr val="212121"/>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GAD-65 was ordered as it is a biomarker for CNS autoimmune conditions including both encephalitis and epilepsy</a:t>
            </a:r>
            <a:r>
              <a:rPr kumimoji="0" lang="en-US" sz="1750" b="0" i="0" u="none" strike="noStrike" kern="1200" cap="none" spc="0" normalizeH="0" baseline="30000" noProof="0" dirty="0">
                <a:ln>
                  <a:noFill/>
                </a:ln>
                <a:solidFill>
                  <a:srgbClr val="212121"/>
                </a:solidFill>
                <a:effectLst/>
                <a:uLnTx/>
                <a:uFillTx/>
                <a:latin typeface="Calibri" panose="020F0502020204030204" pitchFamily="34" charset="0"/>
                <a:ea typeface="Calibri" panose="020F0502020204030204" pitchFamily="34" charset="0"/>
                <a:cs typeface="Calibri" panose="020F0502020204030204" pitchFamily="34" charset="0"/>
              </a:rPr>
              <a:t>11</a:t>
            </a:r>
            <a:r>
              <a:rPr kumimoji="0" lang="en-US" sz="1750" b="0" i="0" u="none" strike="noStrike" kern="1200" cap="none" spc="0" normalizeH="0" baseline="0" noProof="0" dirty="0">
                <a:ln>
                  <a:noFill/>
                </a:ln>
                <a:solidFill>
                  <a:srgbClr val="212121"/>
                </a:solidFill>
                <a:effectLst/>
                <a:highlight>
                  <a:srgbClr val="FFFFFF"/>
                </a:highlight>
                <a:uLnTx/>
                <a:uFillTx/>
                <a:latin typeface="Calibri" panose="020F0502020204030204" pitchFamily="34" charset="0"/>
                <a:ea typeface="Calibri" panose="020F0502020204030204" pitchFamily="34" charset="0"/>
                <a:cs typeface="Calibri" panose="020F0502020204030204" pitchFamily="34" charset="0"/>
              </a:rPr>
              <a:t>.</a:t>
            </a:r>
            <a:r>
              <a:rPr kumimoji="0" lang="en-US" sz="17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Both were negative, suggesting no autoimmune etiology.</a:t>
            </a:r>
            <a:endParaRPr kumimoji="0" lang="en-US" sz="1750" b="0" i="0" u="none" strike="noStrike" kern="1200" cap="none" spc="0" normalizeH="0" baseline="0" noProof="0" dirty="0">
              <a:ln>
                <a:noFill/>
              </a:ln>
              <a:solidFill>
                <a:prstClr val="black"/>
              </a:solidFill>
              <a:effectLst/>
              <a:uLnTx/>
              <a:uFillTx/>
              <a:latin typeface="Calibri" panose="020F0502020204030204" pitchFamily="34" charset="0"/>
              <a:ea typeface="Arial" panose="020B0604020202020204" pitchFamily="34" charset="0"/>
              <a:cs typeface="Calibri" panose="020F0502020204030204" pitchFamily="34" charset="0"/>
            </a:endParaRPr>
          </a:p>
          <a:p>
            <a:pPr marL="0" marR="0" lvl="0" indent="0" algn="l" defTabSz="914400" rtl="0" eaLnBrk="1" fontAlgn="base" latinLnBrk="0" hangingPunct="1">
              <a:lnSpc>
                <a:spcPct val="106000"/>
              </a:lnSpc>
              <a:spcBef>
                <a:spcPts val="0"/>
              </a:spcBef>
              <a:spcAft>
                <a:spcPts val="800"/>
              </a:spcAft>
              <a:buClrTx/>
              <a:buSzTx/>
              <a:buFontTx/>
              <a:buNone/>
              <a:tabLst/>
              <a:defRPr/>
            </a:pPr>
            <a:r>
              <a:rPr kumimoji="0" lang="en-US" sz="17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patient remained alert and oriented and did not display signs of infection or clinical seizures. He continued to display improvement in mentation with empiric antiviral treatment and control of seizures. He denied experiencing hallucinations. Paraneoplastic autoantibody evaluation and serum cryptococcus antigens later found to be negative. </a:t>
            </a:r>
            <a:endParaRPr lang="en-US" sz="3600" b="1" u="sng" dirty="0">
              <a:latin typeface="Calibri" panose="020F0502020204030204" pitchFamily="34" charset="0"/>
              <a:ea typeface="Verdana" panose="020B0604030504040204" pitchFamily="34" charset="0"/>
              <a:cs typeface="Calibri" panose="020F0502020204030204" pitchFamily="34" charset="0"/>
            </a:endParaRPr>
          </a:p>
          <a:p>
            <a:r>
              <a:rPr lang="en-US" sz="3200" b="1" u="sng" dirty="0">
                <a:latin typeface="Calibri" panose="020F0502020204030204" pitchFamily="34" charset="0"/>
                <a:ea typeface="Verdana" panose="020B0604030504040204" pitchFamily="34" charset="0"/>
                <a:cs typeface="Calibri" panose="020F0502020204030204" pitchFamily="34" charset="0"/>
              </a:rPr>
              <a:t>Discussion</a:t>
            </a:r>
          </a:p>
          <a:p>
            <a:pPr marL="0" marR="0">
              <a:lnSpc>
                <a:spcPct val="106000"/>
              </a:lnSpc>
              <a:spcBef>
                <a:spcPts val="0"/>
              </a:spcBef>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This case highlights the importance of HSV encephalitis as a potential diagnosis in an elderly patient with new-onset seizures and psychosis, despite seronegative findings. Interestingly, our patient had no prior history of herpes that he was aware of. The clinical picture however was indicative of HSV encephalitis despite negative serological tests. This was further reaffirmed with his drastic improvement with IV acyclovir. His right-sided headaches were attributable to right temporal seizures and imaging findings. We incidentally also found evidence of Binswanger’s disease which also could have complicated his clinical picture. It is also worth noting that his seizures were in the presumed non-dominant hemisphere given his right-handedness. This likely spared his language centers and could explain why his seizures were not clinically noticeable. The episodes of falling and intermittent confusion could have also been due to focal epileptic episodes. </a:t>
            </a:r>
            <a:endParaRPr lang="en-US" sz="1750" dirty="0">
              <a:effectLst/>
              <a:latin typeface="Calibri" panose="020F0502020204030204" pitchFamily="34" charset="0"/>
              <a:ea typeface="Arial" panose="020B0604020202020204" pitchFamily="34" charset="0"/>
              <a:cs typeface="Calibri" panose="020F0502020204030204" pitchFamily="34" charset="0"/>
            </a:endParaRPr>
          </a:p>
          <a:p>
            <a:pPr marL="0" marR="0">
              <a:lnSpc>
                <a:spcPct val="115000"/>
              </a:lnSpc>
              <a:spcBef>
                <a:spcPts val="0"/>
              </a:spcBef>
              <a:spcAft>
                <a:spcPts val="0"/>
              </a:spcAft>
            </a:pPr>
            <a:r>
              <a:rPr lang="en-US" sz="1750" dirty="0">
                <a:effectLst/>
                <a:latin typeface="Calibri" panose="020F0502020204030204" pitchFamily="34" charset="0"/>
                <a:ea typeface="Calibri" panose="020F0502020204030204" pitchFamily="34" charset="0"/>
                <a:cs typeface="Calibri" panose="020F0502020204030204" pitchFamily="34" charset="0"/>
              </a:rPr>
              <a:t>Patients presenting with HSV-1 encephalitis typically have altered mental status for longer than 24 hours as well as other symptoms of brain inflammation, including seizures, headaches, fevers, and focal neurological deficits</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12</a:t>
            </a:r>
            <a:r>
              <a:rPr lang="en-US" sz="1750" dirty="0">
                <a:effectLst/>
                <a:latin typeface="Calibri" panose="020F0502020204030204" pitchFamily="34" charset="0"/>
                <a:ea typeface="Calibri" panose="020F0502020204030204" pitchFamily="34" charset="0"/>
                <a:cs typeface="Calibri" panose="020F0502020204030204" pitchFamily="34" charset="0"/>
              </a:rPr>
              <a:t>. Changes in cognition, behavior, and personality have also been noted, with symptoms such as confusion, hallucinations and delusions leading to misdiagnoses as primary psychiatric disorders</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12</a:t>
            </a:r>
            <a:r>
              <a:rPr lang="en-US" sz="1750" dirty="0">
                <a:effectLst/>
                <a:latin typeface="Calibri" panose="020F0502020204030204" pitchFamily="34" charset="0"/>
                <a:ea typeface="Calibri" panose="020F0502020204030204" pitchFamily="34" charset="0"/>
                <a:cs typeface="Calibri" panose="020F0502020204030204" pitchFamily="34" charset="0"/>
              </a:rPr>
              <a:t>. There are cases of middle-aged patients with manic symptoms and elderly patients being psychiatrically hospitalized for acute psychosis who were found to have HSV encephalitis</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13,14</a:t>
            </a:r>
            <a:r>
              <a:rPr lang="en-US" sz="1750" dirty="0">
                <a:effectLst/>
                <a:latin typeface="Calibri" panose="020F0502020204030204" pitchFamily="34" charset="0"/>
                <a:ea typeface="Calibri" panose="020F0502020204030204" pitchFamily="34" charset="0"/>
                <a:cs typeface="Calibri" panose="020F0502020204030204" pitchFamily="34" charset="0"/>
              </a:rPr>
              <a:t>. Presentation with prominent psychiatric symptoms has delayed neurological workup, accurate diagnosis, and appropriate treatment which has led to fatal consequences</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15</a:t>
            </a:r>
            <a:r>
              <a:rPr lang="en-US" sz="1750" dirty="0">
                <a:effectLst/>
                <a:latin typeface="Calibri" panose="020F0502020204030204" pitchFamily="34" charset="0"/>
                <a:ea typeface="Calibri" panose="020F0502020204030204" pitchFamily="34" charset="0"/>
                <a:cs typeface="Calibri" panose="020F0502020204030204" pitchFamily="34" charset="0"/>
              </a:rPr>
              <a:t>. HSV-1 encephalitis is associated with a very high mortality rate of 55-70% without treatment</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16</a:t>
            </a:r>
            <a:r>
              <a:rPr lang="en-US" sz="1750" dirty="0">
                <a:effectLst/>
                <a:latin typeface="Calibri" panose="020F0502020204030204" pitchFamily="34" charset="0"/>
                <a:ea typeface="Calibri" panose="020F0502020204030204" pitchFamily="34" charset="0"/>
                <a:cs typeface="Calibri" panose="020F0502020204030204" pitchFamily="34" charset="0"/>
              </a:rPr>
              <a:t>. Damage to the temporal lobes of the brain caused by HSV encephalitis can sometimes lead to temporal lobe epilepsy (TLE) weeks or months after the original infection</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17</a:t>
            </a:r>
            <a:r>
              <a:rPr lang="en-US" sz="1750" dirty="0">
                <a:effectLst/>
                <a:latin typeface="Calibri" panose="020F0502020204030204" pitchFamily="34" charset="0"/>
                <a:ea typeface="Calibri" panose="020F0502020204030204" pitchFamily="34" charset="0"/>
                <a:cs typeface="Calibri" panose="020F0502020204030204" pitchFamily="34" charset="0"/>
              </a:rPr>
              <a:t>.</a:t>
            </a:r>
            <a:endParaRPr lang="en-US" sz="1750" dirty="0">
              <a:effectLst/>
              <a:latin typeface="Calibri" panose="020F0502020204030204" pitchFamily="34" charset="0"/>
              <a:ea typeface="Arial" panose="020B0604020202020204" pitchFamily="34" charset="0"/>
              <a:cs typeface="Calibri" panose="020F0502020204030204" pitchFamily="34" charset="0"/>
            </a:endParaRPr>
          </a:p>
          <a:p>
            <a:pPr marL="0" marR="0">
              <a:lnSpc>
                <a:spcPct val="115000"/>
              </a:lnSpc>
              <a:spcBef>
                <a:spcPts val="0"/>
              </a:spcBef>
              <a:spcAft>
                <a:spcPts val="0"/>
              </a:spcAft>
            </a:pPr>
            <a:r>
              <a:rPr lang="en-US" sz="1750" dirty="0">
                <a:effectLst/>
                <a:latin typeface="Calibri" panose="020F0502020204030204" pitchFamily="34" charset="0"/>
                <a:ea typeface="Calibri" panose="020F0502020204030204" pitchFamily="34" charset="0"/>
                <a:cs typeface="Calibri" panose="020F0502020204030204" pitchFamily="34" charset="0"/>
              </a:rPr>
              <a:t> </a:t>
            </a:r>
            <a:endParaRPr lang="en-US" sz="1750" dirty="0">
              <a:effectLst/>
              <a:latin typeface="Calibri" panose="020F0502020204030204" pitchFamily="34" charset="0"/>
              <a:ea typeface="Arial" panose="020B0604020202020204" pitchFamily="34" charset="0"/>
              <a:cs typeface="Calibri" panose="020F0502020204030204" pitchFamily="34" charset="0"/>
            </a:endParaRPr>
          </a:p>
          <a:p>
            <a:pPr marL="0" marR="0">
              <a:lnSpc>
                <a:spcPct val="115000"/>
              </a:lnSpc>
              <a:spcBef>
                <a:spcPts val="0"/>
              </a:spcBef>
              <a:spcAft>
                <a:spcPts val="0"/>
              </a:spcAft>
            </a:pPr>
            <a:r>
              <a:rPr lang="en-US" sz="1750" dirty="0">
                <a:effectLst/>
                <a:latin typeface="Calibri" panose="020F0502020204030204" pitchFamily="34" charset="0"/>
                <a:ea typeface="Calibri" panose="020F0502020204030204" pitchFamily="34" charset="0"/>
                <a:cs typeface="Calibri" panose="020F0502020204030204" pitchFamily="34" charset="0"/>
              </a:rPr>
              <a:t>TLE is the most common type of focal epilepsy</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18</a:t>
            </a:r>
            <a:r>
              <a:rPr lang="en-US" sz="1750" dirty="0">
                <a:effectLst/>
                <a:latin typeface="Calibri" panose="020F0502020204030204" pitchFamily="34" charset="0"/>
                <a:ea typeface="Calibri" panose="020F0502020204030204" pitchFamily="34" charset="0"/>
                <a:cs typeface="Calibri" panose="020F0502020204030204" pitchFamily="34" charset="0"/>
              </a:rPr>
              <a:t>. It can be classified into mesial TLE or neocortical TLE</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18</a:t>
            </a:r>
            <a:r>
              <a:rPr lang="en-US" sz="1750" dirty="0">
                <a:effectLst/>
                <a:latin typeface="Calibri" panose="020F0502020204030204" pitchFamily="34" charset="0"/>
                <a:ea typeface="Calibri" panose="020F0502020204030204" pitchFamily="34" charset="0"/>
                <a:cs typeface="Calibri" panose="020F0502020204030204" pitchFamily="34" charset="0"/>
              </a:rPr>
              <a:t>. Mesial TLE is more prevalent, affects medial structures, and is associated with hippocampal sclerosis which can be seen on MRI</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18,19</a:t>
            </a:r>
            <a:r>
              <a:rPr lang="en-US" sz="1750" dirty="0">
                <a:effectLst/>
                <a:latin typeface="Calibri" panose="020F0502020204030204" pitchFamily="34" charset="0"/>
                <a:ea typeface="Calibri" panose="020F0502020204030204" pitchFamily="34" charset="0"/>
                <a:cs typeface="Calibri" panose="020F0502020204030204" pitchFamily="34" charset="0"/>
              </a:rPr>
              <a:t>. Neocortical epilepsy affects more lateral structures</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18</a:t>
            </a:r>
            <a:r>
              <a:rPr lang="en-US" sz="1750" dirty="0">
                <a:effectLst/>
                <a:latin typeface="Calibri" panose="020F0502020204030204" pitchFamily="34" charset="0"/>
                <a:ea typeface="Calibri" panose="020F0502020204030204" pitchFamily="34" charset="0"/>
                <a:cs typeface="Calibri" panose="020F0502020204030204" pitchFamily="34" charset="0"/>
              </a:rPr>
              <a:t>. TLE can, albeit rarely, progress to tonic-</a:t>
            </a:r>
            <a:r>
              <a:rPr lang="en-US" sz="1750" dirty="0" err="1">
                <a:effectLst/>
                <a:latin typeface="Calibri" panose="020F0502020204030204" pitchFamily="34" charset="0"/>
                <a:ea typeface="Calibri" panose="020F0502020204030204" pitchFamily="34" charset="0"/>
                <a:cs typeface="Calibri" panose="020F0502020204030204" pitchFamily="34" charset="0"/>
              </a:rPr>
              <a:t>clonic</a:t>
            </a:r>
            <a:r>
              <a:rPr lang="en-US" sz="1750" dirty="0">
                <a:effectLst/>
                <a:latin typeface="Calibri" panose="020F0502020204030204" pitchFamily="34" charset="0"/>
                <a:ea typeface="Calibri" panose="020F0502020204030204" pitchFamily="34" charset="0"/>
                <a:cs typeface="Calibri" panose="020F0502020204030204" pitchFamily="34" charset="0"/>
              </a:rPr>
              <a:t> seizures</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20</a:t>
            </a:r>
            <a:r>
              <a:rPr lang="en-US" sz="1750" dirty="0">
                <a:effectLst/>
                <a:latin typeface="Calibri" panose="020F0502020204030204" pitchFamily="34" charset="0"/>
                <a:ea typeface="Calibri" panose="020F0502020204030204" pitchFamily="34" charset="0"/>
                <a:cs typeface="Calibri" panose="020F0502020204030204" pitchFamily="34" charset="0"/>
              </a:rPr>
              <a:t>. TLE can present with psychosis, panic disorder, depression, bipolar disorder, and dissociative disorders</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21</a:t>
            </a:r>
            <a:r>
              <a:rPr lang="en-US" sz="1750" dirty="0">
                <a:effectLst/>
                <a:latin typeface="Calibri" panose="020F0502020204030204" pitchFamily="34" charset="0"/>
                <a:ea typeface="Calibri" panose="020F0502020204030204" pitchFamily="34" charset="0"/>
                <a:cs typeface="Calibri" panose="020F0502020204030204" pitchFamily="34" charset="0"/>
              </a:rPr>
              <a:t>. </a:t>
            </a:r>
            <a:r>
              <a:rPr lang="en-US" sz="175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Psychosis from epilepsy typically </a:t>
            </a:r>
            <a:r>
              <a:rPr lang="en-US" sz="1750" dirty="0">
                <a:effectLst/>
                <a:latin typeface="Calibri" panose="020F0502020204030204" pitchFamily="34" charset="0"/>
                <a:ea typeface="Calibri" panose="020F0502020204030204" pitchFamily="34" charset="0"/>
                <a:cs typeface="Calibri" panose="020F0502020204030204" pitchFamily="34" charset="0"/>
              </a:rPr>
              <a:t>includes </a:t>
            </a:r>
            <a:r>
              <a:rPr lang="en-US" sz="175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paranoia, delusions, and hallucinations and can occur before, during, or after the seizure</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22</a:t>
            </a:r>
            <a:r>
              <a:rPr lang="en-US" sz="1750" dirty="0">
                <a:effectLst/>
                <a:latin typeface="Calibri" panose="020F0502020204030204" pitchFamily="34" charset="0"/>
                <a:ea typeface="Calibri" panose="020F0502020204030204" pitchFamily="34" charset="0"/>
                <a:cs typeface="Calibri" panose="020F0502020204030204" pitchFamily="34" charset="0"/>
              </a:rPr>
              <a:t>. Depressive disorders are the most prevalent psychiatric conditions found in patients with TLE</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23</a:t>
            </a:r>
            <a:r>
              <a:rPr lang="en-US" sz="1750" dirty="0">
                <a:effectLst/>
                <a:latin typeface="Calibri" panose="020F0502020204030204" pitchFamily="34" charset="0"/>
                <a:ea typeface="Calibri" panose="020F0502020204030204" pitchFamily="34" charset="0"/>
                <a:cs typeface="Calibri" panose="020F0502020204030204" pitchFamily="34" charset="0"/>
              </a:rPr>
              <a:t>. The presentation can vary based on the hemisphere impacted, with left sided TLE patients tending to exaggerate depressive symptoms and right sided TLE patients minimizing depressive symptoms</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24</a:t>
            </a:r>
            <a:r>
              <a:rPr lang="en-US" sz="1750" dirty="0">
                <a:effectLst/>
                <a:latin typeface="Calibri" panose="020F0502020204030204" pitchFamily="34" charset="0"/>
                <a:ea typeface="Calibri" panose="020F0502020204030204" pitchFamily="34" charset="0"/>
                <a:cs typeface="Calibri" panose="020F0502020204030204" pitchFamily="34" charset="0"/>
              </a:rPr>
              <a:t>. It is worth noting that mood and anxiety symptoms in epilepsy can be a result of neurophysiological changes from seizures, adverse effects from antiepileptic medications, or due to psychosocial stressors from living with epilepsy</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25</a:t>
            </a:r>
            <a:r>
              <a:rPr lang="en-US" sz="1750" dirty="0">
                <a:effectLst/>
                <a:latin typeface="Calibri" panose="020F0502020204030204" pitchFamily="34" charset="0"/>
                <a:ea typeface="Calibri" panose="020F0502020204030204" pitchFamily="34" charset="0"/>
                <a:cs typeface="Calibri" panose="020F0502020204030204" pitchFamily="34" charset="0"/>
              </a:rPr>
              <a:t>. In about a quarter of patients, antiepileptic medications do not provide adequate symptom control and the definitive treatment is surgery</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26</a:t>
            </a:r>
            <a:r>
              <a:rPr lang="en-US" sz="1750" dirty="0">
                <a:effectLst/>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pitchFamily="34" charset="0"/>
                <a:ea typeface="Verdana" panose="020B0604030504040204" pitchFamily="34" charset="0"/>
                <a:cs typeface="Calibri" panose="020F0502020204030204" pitchFamily="34" charset="0"/>
              </a:rPr>
              <a:t>Conclusion</a:t>
            </a:r>
            <a:endParaRPr lang="en-US" sz="175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spcAft>
                <a:spcPts val="0"/>
              </a:spcAft>
            </a:pPr>
            <a:r>
              <a:rPr lang="en-US" sz="1750" dirty="0">
                <a:effectLst/>
                <a:latin typeface="Calibri" panose="020F0502020204030204" pitchFamily="34" charset="0"/>
                <a:ea typeface="Calibri" panose="020F0502020204030204" pitchFamily="34" charset="0"/>
                <a:cs typeface="Calibri" panose="020F0502020204030204" pitchFamily="34" charset="0"/>
              </a:rPr>
              <a:t>The case highlights the importance of maintaining a broad differential in elderly patients presenting with psychiatric and neurological symptoms. The interplay between our patient’s pre-existing medical comorbidities, age-related functional decline, vascular dementia, seizures, and other neuroradiographic findings led to a situation of uncertain etiology. This further emphasized the importance of using clinical judgment in using empiric treatment even when serological findings were negative to treat a suspected etiology; the treatment ended up being both diagnostic of HSV and therapeutic for it. </a:t>
            </a:r>
            <a:endParaRPr lang="en-US" sz="1750" dirty="0">
              <a:effectLst/>
              <a:latin typeface="Calibri" panose="020F0502020204030204" pitchFamily="34" charset="0"/>
              <a:ea typeface="Arial" panose="020B0604020202020204" pitchFamily="34" charset="0"/>
              <a:cs typeface="Calibri" panose="020F0502020204030204" pitchFamily="34" charset="0"/>
            </a:endParaRPr>
          </a:p>
          <a:p>
            <a:pPr marL="0" marR="0">
              <a:lnSpc>
                <a:spcPct val="115000"/>
              </a:lnSpc>
              <a:spcBef>
                <a:spcPts val="0"/>
              </a:spcBef>
              <a:spcAft>
                <a:spcPts val="0"/>
              </a:spcAft>
            </a:pPr>
            <a:endParaRPr lang="en-US" sz="1750" dirty="0">
              <a:effectLst/>
              <a:latin typeface="Calibri" panose="020F0502020204030204" pitchFamily="34" charset="0"/>
              <a:ea typeface="Arial" panose="020B0604020202020204" pitchFamily="34" charset="0"/>
              <a:cs typeface="Calibri" panose="020F0502020204030204" pitchFamily="34" charset="0"/>
            </a:endParaRPr>
          </a:p>
        </p:txBody>
      </p:sp>
      <p:sp>
        <p:nvSpPr>
          <p:cNvPr id="2052" name="Text Box 2"/>
          <p:cNvSpPr txBox="1">
            <a:spLocks noChangeArrowheads="1"/>
          </p:cNvSpPr>
          <p:nvPr/>
        </p:nvSpPr>
        <p:spPr bwMode="auto">
          <a:xfrm>
            <a:off x="2998303" y="407406"/>
            <a:ext cx="21259801" cy="2349765"/>
          </a:xfrm>
          <a:prstGeom prst="rect">
            <a:avLst/>
          </a:prstGeom>
          <a:noFill/>
          <a:ln>
            <a:noFill/>
          </a:ln>
          <a:effectLst/>
        </p:spPr>
        <p:txBody>
          <a:bodyPr wrap="square" lIns="432000" tIns="432000" rIns="432000" bIns="432000">
            <a:spAutoFit/>
          </a:bodyPr>
          <a:lstStyle>
            <a:lvl1pPr>
              <a:tabLst>
                <a:tab pos="5591175" algn="l"/>
              </a:tabLst>
              <a:defRPr sz="1900">
                <a:solidFill>
                  <a:schemeClr val="tx1"/>
                </a:solidFill>
                <a:latin typeface="Times New Roman" pitchFamily="18" charset="0"/>
              </a:defRPr>
            </a:lvl1pPr>
            <a:lvl2pPr marL="742950" indent="-285750">
              <a:tabLst>
                <a:tab pos="5591175" algn="l"/>
              </a:tabLst>
              <a:defRPr sz="1900">
                <a:solidFill>
                  <a:schemeClr val="tx1"/>
                </a:solidFill>
                <a:latin typeface="Times New Roman" pitchFamily="18" charset="0"/>
              </a:defRPr>
            </a:lvl2pPr>
            <a:lvl3pPr marL="1143000" indent="-228600">
              <a:tabLst>
                <a:tab pos="5591175" algn="l"/>
              </a:tabLst>
              <a:defRPr sz="1900">
                <a:solidFill>
                  <a:schemeClr val="tx1"/>
                </a:solidFill>
                <a:latin typeface="Times New Roman" pitchFamily="18" charset="0"/>
              </a:defRPr>
            </a:lvl3pPr>
            <a:lvl4pPr marL="1600200" indent="-228600">
              <a:tabLst>
                <a:tab pos="5591175" algn="l"/>
              </a:tabLst>
              <a:defRPr sz="1900">
                <a:solidFill>
                  <a:schemeClr val="tx1"/>
                </a:solidFill>
                <a:latin typeface="Times New Roman" pitchFamily="18" charset="0"/>
              </a:defRPr>
            </a:lvl4pPr>
            <a:lvl5pPr marL="2057400" indent="-228600">
              <a:tabLst>
                <a:tab pos="5591175" algn="l"/>
              </a:tabLst>
              <a:defRPr sz="1900">
                <a:solidFill>
                  <a:schemeClr val="tx1"/>
                </a:solidFill>
                <a:latin typeface="Times New Roman" pitchFamily="18" charset="0"/>
              </a:defRPr>
            </a:lvl5pPr>
            <a:lvl6pPr marL="2514600" indent="-228600" eaLnBrk="0" fontAlgn="base" hangingPunct="0">
              <a:spcBef>
                <a:spcPct val="0"/>
              </a:spcBef>
              <a:spcAft>
                <a:spcPct val="0"/>
              </a:spcAft>
              <a:tabLst>
                <a:tab pos="5591175" algn="l"/>
              </a:tabLst>
              <a:defRPr sz="1900">
                <a:solidFill>
                  <a:schemeClr val="tx1"/>
                </a:solidFill>
                <a:latin typeface="Times New Roman" pitchFamily="18" charset="0"/>
              </a:defRPr>
            </a:lvl6pPr>
            <a:lvl7pPr marL="2971800" indent="-228600" eaLnBrk="0" fontAlgn="base" hangingPunct="0">
              <a:spcBef>
                <a:spcPct val="0"/>
              </a:spcBef>
              <a:spcAft>
                <a:spcPct val="0"/>
              </a:spcAft>
              <a:tabLst>
                <a:tab pos="5591175" algn="l"/>
              </a:tabLst>
              <a:defRPr sz="1900">
                <a:solidFill>
                  <a:schemeClr val="tx1"/>
                </a:solidFill>
                <a:latin typeface="Times New Roman" pitchFamily="18" charset="0"/>
              </a:defRPr>
            </a:lvl7pPr>
            <a:lvl8pPr marL="3429000" indent="-228600" eaLnBrk="0" fontAlgn="base" hangingPunct="0">
              <a:spcBef>
                <a:spcPct val="0"/>
              </a:spcBef>
              <a:spcAft>
                <a:spcPct val="0"/>
              </a:spcAft>
              <a:tabLst>
                <a:tab pos="5591175" algn="l"/>
              </a:tabLst>
              <a:defRPr sz="1900">
                <a:solidFill>
                  <a:schemeClr val="tx1"/>
                </a:solidFill>
                <a:latin typeface="Times New Roman" pitchFamily="18" charset="0"/>
              </a:defRPr>
            </a:lvl8pPr>
            <a:lvl9pPr marL="3886200" indent="-228600" eaLnBrk="0" fontAlgn="base" hangingPunct="0">
              <a:spcBef>
                <a:spcPct val="0"/>
              </a:spcBef>
              <a:spcAft>
                <a:spcPct val="0"/>
              </a:spcAft>
              <a:tabLst>
                <a:tab pos="5591175" algn="l"/>
              </a:tabLst>
              <a:defRPr sz="1900">
                <a:solidFill>
                  <a:schemeClr val="tx1"/>
                </a:solidFill>
                <a:latin typeface="Times New Roman" pitchFamily="18" charset="0"/>
              </a:defRPr>
            </a:lvl9pPr>
          </a:lstStyle>
          <a:p>
            <a:pPr algn="ctr">
              <a:defRPr/>
            </a:pPr>
            <a:r>
              <a:rPr lang="en-US" sz="4800" b="1" i="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Seronegative HSV encephalitis causing temporal lobe epilepsy resulting in new-onset psychosis </a:t>
            </a:r>
          </a:p>
        </p:txBody>
      </p:sp>
      <p:sp>
        <p:nvSpPr>
          <p:cNvPr id="2053" name="Text Box 4"/>
          <p:cNvSpPr txBox="1">
            <a:spLocks noChangeArrowheads="1"/>
          </p:cNvSpPr>
          <p:nvPr/>
        </p:nvSpPr>
        <p:spPr bwMode="auto">
          <a:xfrm>
            <a:off x="2807803" y="2281378"/>
            <a:ext cx="21640800" cy="1770062"/>
          </a:xfrm>
          <a:prstGeom prst="rect">
            <a:avLst/>
          </a:prstGeom>
          <a:noFill/>
          <a:ln>
            <a:noFill/>
          </a:ln>
          <a:effectLst/>
        </p:spPr>
        <p:txBody>
          <a:bodyPr lIns="288000" tIns="288000" rIns="288000" bIns="288000"/>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pPr algn="ctr" eaLnBrk="0" hangingPunct="0">
              <a:defRPr/>
            </a:pPr>
            <a:r>
              <a:rPr lang="en-GB" sz="3600" b="1" i="1" dirty="0">
                <a:solidFill>
                  <a:schemeClr val="bg1"/>
                </a:solidFill>
                <a:latin typeface="+mj-lt"/>
                <a:cs typeface="Arial" panose="020B0604020202020204" pitchFamily="34" charset="0"/>
              </a:rPr>
              <a:t>Shahzaib Khan DO, Sana </a:t>
            </a:r>
            <a:r>
              <a:rPr lang="en-GB" sz="3600" b="1" i="1" dirty="0" err="1">
                <a:solidFill>
                  <a:schemeClr val="bg1"/>
                </a:solidFill>
                <a:latin typeface="+mj-lt"/>
                <a:cs typeface="Arial" panose="020B0604020202020204" pitchFamily="34" charset="0"/>
              </a:rPr>
              <a:t>Khadri</a:t>
            </a:r>
            <a:r>
              <a:rPr lang="en-GB" sz="3600" b="1" i="1" dirty="0">
                <a:solidFill>
                  <a:schemeClr val="bg1"/>
                </a:solidFill>
                <a:latin typeface="+mj-lt"/>
                <a:cs typeface="Arial" panose="020B0604020202020204" pitchFamily="34" charset="0"/>
              </a:rPr>
              <a:t> DO, </a:t>
            </a:r>
            <a:r>
              <a:rPr lang="en-GB" sz="3600" b="1" i="1" dirty="0" err="1">
                <a:solidFill>
                  <a:schemeClr val="bg1"/>
                </a:solidFill>
                <a:latin typeface="+mj-lt"/>
                <a:cs typeface="Arial" panose="020B0604020202020204" pitchFamily="34" charset="0"/>
              </a:rPr>
              <a:t>Lamiah</a:t>
            </a:r>
            <a:r>
              <a:rPr lang="en-GB" sz="3600" b="1" i="1" dirty="0">
                <a:solidFill>
                  <a:schemeClr val="bg1"/>
                </a:solidFill>
                <a:latin typeface="+mj-lt"/>
                <a:cs typeface="Arial" panose="020B0604020202020204" pitchFamily="34" charset="0"/>
              </a:rPr>
              <a:t> Anne Haque MS, Michael Anderson MD</a:t>
            </a:r>
          </a:p>
        </p:txBody>
      </p:sp>
      <p:sp>
        <p:nvSpPr>
          <p:cNvPr id="2060" name="Text Box 122"/>
          <p:cNvSpPr txBox="1">
            <a:spLocks noChangeAspect="1" noChangeArrowheads="1"/>
          </p:cNvSpPr>
          <p:nvPr/>
        </p:nvSpPr>
        <p:spPr bwMode="auto">
          <a:xfrm>
            <a:off x="304800" y="4572002"/>
            <a:ext cx="9829800" cy="5486400"/>
          </a:xfrm>
          <a:prstGeom prst="rect">
            <a:avLst/>
          </a:prstGeom>
          <a:solidFill>
            <a:schemeClr val="bg1"/>
          </a:solidFill>
          <a:ln>
            <a:noFill/>
          </a:ln>
          <a:effectLst/>
        </p:spPr>
        <p:txBody>
          <a:bodyPr wrap="square" lIns="91440" tIns="45720" rIns="91440" bIns="45720">
            <a:spAutoFit/>
          </a:bodyPr>
          <a:lstStyle>
            <a:lvl1pPr defTabSz="4703763">
              <a:defRPr sz="1900">
                <a:solidFill>
                  <a:schemeClr val="tx1"/>
                </a:solidFill>
                <a:latin typeface="Times New Roman" pitchFamily="18" charset="0"/>
              </a:defRPr>
            </a:lvl1pPr>
            <a:lvl2pPr marL="742950" indent="-285750" defTabSz="4703763">
              <a:defRPr sz="1900">
                <a:solidFill>
                  <a:schemeClr val="tx1"/>
                </a:solidFill>
                <a:latin typeface="Times New Roman" pitchFamily="18" charset="0"/>
              </a:defRPr>
            </a:lvl2pPr>
            <a:lvl3pPr marL="1143000" indent="-228600" defTabSz="4703763">
              <a:defRPr sz="1900">
                <a:solidFill>
                  <a:schemeClr val="tx1"/>
                </a:solidFill>
                <a:latin typeface="Times New Roman" pitchFamily="18" charset="0"/>
              </a:defRPr>
            </a:lvl3pPr>
            <a:lvl4pPr marL="1600200" indent="-228600" defTabSz="4703763">
              <a:defRPr sz="1900">
                <a:solidFill>
                  <a:schemeClr val="tx1"/>
                </a:solidFill>
                <a:latin typeface="Times New Roman" pitchFamily="18" charset="0"/>
              </a:defRPr>
            </a:lvl4pPr>
            <a:lvl5pPr marL="2057400" indent="-228600" defTabSz="4703763">
              <a:defRPr sz="1900">
                <a:solidFill>
                  <a:schemeClr val="tx1"/>
                </a:solidFill>
                <a:latin typeface="Times New Roman" pitchFamily="18" charset="0"/>
              </a:defRPr>
            </a:lvl5pPr>
            <a:lvl6pPr marL="2514600" indent="-228600" defTabSz="4703763" eaLnBrk="0" fontAlgn="base" hangingPunct="0">
              <a:spcBef>
                <a:spcPct val="0"/>
              </a:spcBef>
              <a:spcAft>
                <a:spcPct val="0"/>
              </a:spcAft>
              <a:defRPr sz="1900">
                <a:solidFill>
                  <a:schemeClr val="tx1"/>
                </a:solidFill>
                <a:latin typeface="Times New Roman" pitchFamily="18" charset="0"/>
              </a:defRPr>
            </a:lvl6pPr>
            <a:lvl7pPr marL="2971800" indent="-228600" defTabSz="4703763" eaLnBrk="0" fontAlgn="base" hangingPunct="0">
              <a:spcBef>
                <a:spcPct val="0"/>
              </a:spcBef>
              <a:spcAft>
                <a:spcPct val="0"/>
              </a:spcAft>
              <a:defRPr sz="1900">
                <a:solidFill>
                  <a:schemeClr val="tx1"/>
                </a:solidFill>
                <a:latin typeface="Times New Roman" pitchFamily="18" charset="0"/>
              </a:defRPr>
            </a:lvl7pPr>
            <a:lvl8pPr marL="3429000" indent="-228600" defTabSz="4703763" eaLnBrk="0" fontAlgn="base" hangingPunct="0">
              <a:spcBef>
                <a:spcPct val="0"/>
              </a:spcBef>
              <a:spcAft>
                <a:spcPct val="0"/>
              </a:spcAft>
              <a:defRPr sz="1900">
                <a:solidFill>
                  <a:schemeClr val="tx1"/>
                </a:solidFill>
                <a:latin typeface="Times New Roman" pitchFamily="18" charset="0"/>
              </a:defRPr>
            </a:lvl8pPr>
            <a:lvl9pPr marL="3886200" indent="-228600" defTabSz="4703763" eaLnBrk="0" fontAlgn="base" hangingPunct="0">
              <a:spcBef>
                <a:spcPct val="0"/>
              </a:spcBef>
              <a:spcAft>
                <a:spcPct val="0"/>
              </a:spcAft>
              <a:defRPr sz="1900">
                <a:solidFill>
                  <a:schemeClr val="tx1"/>
                </a:solidFill>
                <a:latin typeface="Times New Roman" pitchFamily="18" charset="0"/>
              </a:defRPr>
            </a:lvl9pPr>
          </a:lstStyle>
          <a:p>
            <a:pPr algn="just"/>
            <a:r>
              <a:rPr lang="en-GB" sz="3200" b="1" u="sng" dirty="0">
                <a:latin typeface="Calibri" panose="020F0502020204030204" pitchFamily="34" charset="0"/>
                <a:ea typeface="Verdana" panose="020B0604030504040204" pitchFamily="34" charset="0"/>
                <a:cs typeface="Calibri" panose="020F0502020204030204" pitchFamily="34" charset="0"/>
              </a:rPr>
              <a:t>Introduction</a:t>
            </a:r>
          </a:p>
          <a:p>
            <a:pPr algn="just"/>
            <a:r>
              <a:rPr lang="en-US" sz="1800" dirty="0">
                <a:effectLst/>
                <a:latin typeface="Calibri" panose="020F0502020204030204" pitchFamily="34" charset="0"/>
                <a:ea typeface="Calibri" panose="020F0502020204030204" pitchFamily="34" charset="0"/>
                <a:cs typeface="Calibri" panose="020F0502020204030204" pitchFamily="34" charset="0"/>
              </a:rPr>
              <a:t>Temporal lobe encephalitis is inflammation of brain parenchyma, typically in the medial temporal lobe which can have infectious, metabolic, or paraneoplastic causes</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1</a:t>
            </a:r>
            <a:r>
              <a:rPr lang="en-US" sz="1800" dirty="0">
                <a:effectLst/>
                <a:latin typeface="Calibri" panose="020F0502020204030204" pitchFamily="34" charset="0"/>
                <a:ea typeface="Calibri" panose="020F0502020204030204" pitchFamily="34" charset="0"/>
                <a:cs typeface="Calibri" panose="020F0502020204030204" pitchFamily="34" charset="0"/>
              </a:rPr>
              <a:t>. Common infectious causes include HSV, HHV-6, tuberculosis, varicella zoster, mucormycosis or other fungal infections</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2</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HSV encephalitis can present in HSV-1 or HSV-2, and is the most common nonepidemic encephalitis</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3</a:t>
            </a:r>
            <a:r>
              <a:rPr lang="en-US" sz="1800" dirty="0">
                <a:effectLst/>
                <a:latin typeface="Calibri" panose="020F0502020204030204" pitchFamily="34" charset="0"/>
                <a:ea typeface="Calibri" panose="020F0502020204030204" pitchFamily="34" charset="0"/>
                <a:cs typeface="Calibri" panose="020F0502020204030204" pitchFamily="34" charset="0"/>
              </a:rPr>
              <a:t>. It is noted to have a bimodal distribution with peaks in patients younger than age 20 and older than 50</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3</a:t>
            </a:r>
            <a:r>
              <a:rPr lang="en-US" sz="1800" dirty="0">
                <a:effectLst/>
                <a:latin typeface="Calibri" panose="020F0502020204030204" pitchFamily="34" charset="0"/>
                <a:ea typeface="Calibri" panose="020F0502020204030204" pitchFamily="34" charset="0"/>
                <a:cs typeface="Calibri" panose="020F0502020204030204" pitchFamily="34" charset="0"/>
              </a:rPr>
              <a:t>. In adult patients, HSV-1 is more commonly associated with HSV encephalitis</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3</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This occurs when a latent virus from a previously infected ganglion spreads retrogradely through neurons into the brain</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4</a:t>
            </a:r>
            <a:r>
              <a:rPr lang="en-US" sz="1800" dirty="0">
                <a:effectLst/>
                <a:latin typeface="Calibri" panose="020F0502020204030204" pitchFamily="34" charset="0"/>
                <a:ea typeface="Calibri" panose="020F0502020204030204" pitchFamily="34" charset="0"/>
                <a:cs typeface="Calibri" panose="020F0502020204030204" pitchFamily="34" charset="0"/>
              </a:rPr>
              <a:t>. The leading theory for how infection reaches the CNS is through using the trigeminal or olfactory nerve as a pathway for the herpes infection to ascend to the temporal lobe</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4</a:t>
            </a:r>
            <a:r>
              <a:rPr lang="en-US" sz="1800" dirty="0">
                <a:effectLst/>
                <a:latin typeface="Calibri" panose="020F0502020204030204" pitchFamily="34" charset="0"/>
                <a:ea typeface="Calibri" panose="020F0502020204030204" pitchFamily="34" charset="0"/>
                <a:cs typeface="Calibri" panose="020F0502020204030204" pitchFamily="34" charset="0"/>
              </a:rPr>
              <a:t>. The defining characteristic of HSV encephalitis is hemorrhagic necrosis of the temporal lobe</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4</a:t>
            </a:r>
            <a:r>
              <a:rPr lang="en-US" sz="1800" dirty="0">
                <a:effectLst/>
                <a:latin typeface="Calibri" panose="020F0502020204030204" pitchFamily="34" charset="0"/>
                <a:ea typeface="Calibri" panose="020F0502020204030204" pitchFamily="34" charset="0"/>
                <a:cs typeface="Calibri" panose="020F0502020204030204" pitchFamily="34" charset="0"/>
              </a:rPr>
              <a:t>. Typically, infection begins unilaterally and can progress to the contralateral temporal lobe in the late stage of the disease</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5</a:t>
            </a:r>
            <a:r>
              <a:rPr lang="en-US" sz="1800" dirty="0">
                <a:effectLst/>
                <a:latin typeface="Calibri" panose="020F0502020204030204" pitchFamily="34" charset="0"/>
                <a:ea typeface="Calibri" panose="020F0502020204030204" pitchFamily="34" charset="0"/>
                <a:cs typeface="Calibri" panose="020F0502020204030204" pitchFamily="34" charset="0"/>
              </a:rPr>
              <a:t>. Diagnosis is usually made by brain MRI which is 90% sensitive</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5</a:t>
            </a:r>
            <a:r>
              <a:rPr lang="en-US" sz="1800" dirty="0">
                <a:effectLst/>
                <a:latin typeface="Calibri" panose="020F0502020204030204" pitchFamily="34" charset="0"/>
                <a:ea typeface="Calibri" panose="020F0502020204030204" pitchFamily="34" charset="0"/>
                <a:cs typeface="Calibri" panose="020F0502020204030204" pitchFamily="34" charset="0"/>
              </a:rPr>
              <a:t>.</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 Findings on CT, clinical findings of focal neurological deficits, or CSF changes might take longer to manifest</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5</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The gold standard for HSV diagnosis is through polymerase chain reaction (PCR)</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6</a:t>
            </a: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However, false negatives can occur early after disease onset, as HSV DNA may not yet be present in detectable amounts or the virus is not actively replicating at high levels</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7</a:t>
            </a: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In severe </a:t>
            </a:r>
            <a:r>
              <a:rPr lang="en-US" sz="1800" dirty="0">
                <a:effectLst/>
                <a:latin typeface="Calibri" panose="020F0502020204030204" pitchFamily="34" charset="0"/>
                <a:ea typeface="Calibri" panose="020F0502020204030204" pitchFamily="34" charset="0"/>
                <a:cs typeface="Calibri" panose="020F0502020204030204" pitchFamily="34" charset="0"/>
              </a:rPr>
              <a:t>HSV encephalitis</a:t>
            </a:r>
            <a:r>
              <a:rPr lang="en-US" sz="1800" dirty="0">
                <a:effectLst/>
                <a:highlight>
                  <a:srgbClr val="FFFFFF"/>
                </a:highlight>
                <a:latin typeface="Calibri" panose="020F0502020204030204" pitchFamily="34" charset="0"/>
                <a:ea typeface="Calibri" panose="020F0502020204030204" pitchFamily="34" charset="0"/>
                <a:cs typeface="Calibri" panose="020F0502020204030204" pitchFamily="34" charset="0"/>
              </a:rPr>
              <a:t>, initial negative CSF HSV PCR was independently associated with worse neurologic outcome at hospital discharge</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8</a:t>
            </a:r>
            <a:r>
              <a:rPr lang="en-US" sz="1800" dirty="0">
                <a:effectLst/>
                <a:latin typeface="Calibri" panose="020F0502020204030204" pitchFamily="34" charset="0"/>
                <a:ea typeface="Calibri" panose="020F0502020204030204" pitchFamily="34" charset="0"/>
                <a:cs typeface="Calibri" panose="020F0502020204030204" pitchFamily="34" charset="0"/>
              </a:rPr>
              <a:t>. A brain biopsy can also make a definitive diagnosis but is rarely used</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8</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Arial" panose="020B0604020202020204" pitchFamily="34" charset="0"/>
              <a:cs typeface="Calibri" panose="020F0502020204030204" pitchFamily="34" charset="0"/>
            </a:endParaRPr>
          </a:p>
        </p:txBody>
      </p:sp>
      <p:sp>
        <p:nvSpPr>
          <p:cNvPr id="45" name="Text Box 122"/>
          <p:cNvSpPr txBox="1">
            <a:spLocks noChangeAspect="1" noChangeArrowheads="1"/>
          </p:cNvSpPr>
          <p:nvPr/>
        </p:nvSpPr>
        <p:spPr bwMode="auto">
          <a:xfrm>
            <a:off x="22402802" y="4572000"/>
            <a:ext cx="6553198" cy="7772400"/>
          </a:xfrm>
          <a:prstGeom prst="rect">
            <a:avLst/>
          </a:prstGeom>
          <a:solidFill>
            <a:schemeClr val="bg1"/>
          </a:solidFill>
          <a:ln>
            <a:noFill/>
          </a:ln>
          <a:effectLst/>
        </p:spPr>
        <p:txBody>
          <a:bodyPr wrap="square" lIns="73152" tIns="36576" rIns="73152" bIns="36576">
            <a:spAutoFit/>
          </a:bodyPr>
          <a:lstStyle>
            <a:lvl1pPr defTabSz="4703763">
              <a:defRPr sz="1900">
                <a:solidFill>
                  <a:schemeClr val="tx1"/>
                </a:solidFill>
                <a:latin typeface="Times New Roman" pitchFamily="18" charset="0"/>
              </a:defRPr>
            </a:lvl1pPr>
            <a:lvl2pPr marL="742950" indent="-285750" defTabSz="4703763">
              <a:defRPr sz="1900">
                <a:solidFill>
                  <a:schemeClr val="tx1"/>
                </a:solidFill>
                <a:latin typeface="Times New Roman" pitchFamily="18" charset="0"/>
              </a:defRPr>
            </a:lvl2pPr>
            <a:lvl3pPr marL="1143000" indent="-228600" defTabSz="4703763">
              <a:defRPr sz="1900">
                <a:solidFill>
                  <a:schemeClr val="tx1"/>
                </a:solidFill>
                <a:latin typeface="Times New Roman" pitchFamily="18" charset="0"/>
              </a:defRPr>
            </a:lvl3pPr>
            <a:lvl4pPr marL="1600200" indent="-228600" defTabSz="4703763">
              <a:defRPr sz="1900">
                <a:solidFill>
                  <a:schemeClr val="tx1"/>
                </a:solidFill>
                <a:latin typeface="Times New Roman" pitchFamily="18" charset="0"/>
              </a:defRPr>
            </a:lvl4pPr>
            <a:lvl5pPr marL="2057400" indent="-228600" defTabSz="4703763">
              <a:defRPr sz="1900">
                <a:solidFill>
                  <a:schemeClr val="tx1"/>
                </a:solidFill>
                <a:latin typeface="Times New Roman" pitchFamily="18" charset="0"/>
              </a:defRPr>
            </a:lvl5pPr>
            <a:lvl6pPr marL="2514600" indent="-228600" defTabSz="4703763" eaLnBrk="0" fontAlgn="base" hangingPunct="0">
              <a:spcBef>
                <a:spcPct val="0"/>
              </a:spcBef>
              <a:spcAft>
                <a:spcPct val="0"/>
              </a:spcAft>
              <a:defRPr sz="1900">
                <a:solidFill>
                  <a:schemeClr val="tx1"/>
                </a:solidFill>
                <a:latin typeface="Times New Roman" pitchFamily="18" charset="0"/>
              </a:defRPr>
            </a:lvl6pPr>
            <a:lvl7pPr marL="2971800" indent="-228600" defTabSz="4703763" eaLnBrk="0" fontAlgn="base" hangingPunct="0">
              <a:spcBef>
                <a:spcPct val="0"/>
              </a:spcBef>
              <a:spcAft>
                <a:spcPct val="0"/>
              </a:spcAft>
              <a:defRPr sz="1900">
                <a:solidFill>
                  <a:schemeClr val="tx1"/>
                </a:solidFill>
                <a:latin typeface="Times New Roman" pitchFamily="18" charset="0"/>
              </a:defRPr>
            </a:lvl7pPr>
            <a:lvl8pPr marL="3429000" indent="-228600" defTabSz="4703763" eaLnBrk="0" fontAlgn="base" hangingPunct="0">
              <a:spcBef>
                <a:spcPct val="0"/>
              </a:spcBef>
              <a:spcAft>
                <a:spcPct val="0"/>
              </a:spcAft>
              <a:defRPr sz="1900">
                <a:solidFill>
                  <a:schemeClr val="tx1"/>
                </a:solidFill>
                <a:latin typeface="Times New Roman" pitchFamily="18" charset="0"/>
              </a:defRPr>
            </a:lvl8pPr>
            <a:lvl9pPr marL="3886200" indent="-228600" defTabSz="4703763" eaLnBrk="0" fontAlgn="base" hangingPunct="0">
              <a:spcBef>
                <a:spcPct val="0"/>
              </a:spcBef>
              <a:spcAft>
                <a:spcPct val="0"/>
              </a:spcAft>
              <a:defRPr sz="1900">
                <a:solidFill>
                  <a:schemeClr val="tx1"/>
                </a:solidFill>
                <a:latin typeface="Times New Roman" pitchFamily="18" charset="0"/>
              </a:defRPr>
            </a:lvl9pPr>
          </a:lstStyle>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latin typeface="Open Sans"/>
              <a:cs typeface="+mn-cs"/>
            </a:endParaRPr>
          </a:p>
          <a:p>
            <a:pPr>
              <a:lnSpc>
                <a:spcPct val="110000"/>
              </a:lnSpc>
              <a:defRPr/>
            </a:pPr>
            <a:endParaRPr lang="en-US" sz="3401" dirty="0">
              <a:solidFill>
                <a:schemeClr val="accent4">
                  <a:lumMod val="75000"/>
                </a:schemeClr>
              </a:solidFill>
              <a:latin typeface="Arial" charset="0"/>
              <a:cs typeface="+mn-cs"/>
            </a:endParaRPr>
          </a:p>
        </p:txBody>
      </p:sp>
      <p:sp>
        <p:nvSpPr>
          <p:cNvPr id="1040" name="Rectangle 4"/>
          <p:cNvSpPr>
            <a:spLocks noChangeArrowheads="1"/>
          </p:cNvSpPr>
          <p:nvPr/>
        </p:nvSpPr>
        <p:spPr bwMode="auto">
          <a:xfrm>
            <a:off x="-7315198" y="-192424"/>
            <a:ext cx="184731" cy="384849"/>
          </a:xfrm>
          <a:prstGeom prst="rect">
            <a:avLst/>
          </a:prstGeom>
          <a:noFill/>
          <a:ln w="9525">
            <a:noFill/>
            <a:miter lim="800000"/>
            <a:headEnd/>
            <a:tailEnd/>
          </a:ln>
        </p:spPr>
        <p:txBody>
          <a:bodyPr wrap="none" anchor="ctr">
            <a:spAutoFit/>
          </a:bodyPr>
          <a:lstStyle/>
          <a:p>
            <a:pPr eaLnBrk="0" hangingPunct="0"/>
            <a:endParaRPr lang="en-US" sz="1901"/>
          </a:p>
        </p:txBody>
      </p:sp>
      <p:sp>
        <p:nvSpPr>
          <p:cNvPr id="4" name="Rectangle 3"/>
          <p:cNvSpPr/>
          <p:nvPr/>
        </p:nvSpPr>
        <p:spPr bwMode="auto">
          <a:xfrm>
            <a:off x="304800" y="10236498"/>
            <a:ext cx="9804400" cy="1120427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eaLnBrk="0" latinLnBrk="0" hangingPunct="0">
              <a:lnSpc>
                <a:spcPct val="100000"/>
              </a:lnSpc>
              <a:buClrTx/>
              <a:buSzTx/>
              <a:buFontTx/>
              <a:buNone/>
              <a:tabLst/>
            </a:pPr>
            <a:r>
              <a:rPr lang="en-US" sz="3200" b="1" u="sng" dirty="0">
                <a:latin typeface="Calibri" panose="020F0502020204030204" pitchFamily="34" charset="0"/>
                <a:ea typeface="Verdana" panose="020B0604030504040204" pitchFamily="34" charset="0"/>
                <a:cs typeface="Calibri" panose="020F0502020204030204" pitchFamily="34" charset="0"/>
              </a:rPr>
              <a:t>Case Summary</a:t>
            </a:r>
          </a:p>
          <a:p>
            <a:pPr marL="0" marR="0">
              <a:lnSpc>
                <a:spcPct val="106000"/>
              </a:lnSpc>
              <a:spcBef>
                <a:spcPts val="0"/>
              </a:spcBef>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A right-handed 74-year-old Caucasian male was admitted for recent onset visual hallucinations, increased confusion, delusions, and unilateral right orbital headaches. He also recently developed gait instability with recurrent falls over several months. He reported onset of nightmares, forgetfulness, and hallucinations five days prior to admission. He denied any auditory, tactile, or olfactory hallucinations.</a:t>
            </a:r>
            <a:endParaRPr lang="en-US" sz="1750" dirty="0">
              <a:effectLst/>
              <a:latin typeface="Calibri" panose="020F0502020204030204" pitchFamily="34" charset="0"/>
              <a:ea typeface="Arial" panose="020B0604020202020204" pitchFamily="34" charset="0"/>
              <a:cs typeface="Calibri" panose="020F0502020204030204" pitchFamily="34" charset="0"/>
            </a:endParaRPr>
          </a:p>
          <a:p>
            <a:pPr marL="0" marR="0">
              <a:lnSpc>
                <a:spcPct val="106000"/>
              </a:lnSpc>
              <a:spcBef>
                <a:spcPts val="0"/>
              </a:spcBef>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He was noted to have bilateral weakness, muscle atrophy, and bruising with skin breakdown on his upper and lower extremities. He had a </a:t>
            </a:r>
            <a:r>
              <a:rPr lang="en-US" sz="1750" dirty="0" err="1">
                <a:effectLst/>
                <a:latin typeface="Calibri" panose="020F0502020204030204" pitchFamily="34" charset="0"/>
                <a:ea typeface="Calibri" panose="020F0502020204030204" pitchFamily="34" charset="0"/>
                <a:cs typeface="Calibri" panose="020F0502020204030204" pitchFamily="34" charset="0"/>
              </a:rPr>
              <a:t>papular</a:t>
            </a:r>
            <a:r>
              <a:rPr lang="en-US" sz="1750" dirty="0">
                <a:effectLst/>
                <a:latin typeface="Calibri" panose="020F0502020204030204" pitchFamily="34" charset="0"/>
                <a:ea typeface="Calibri" panose="020F0502020204030204" pitchFamily="34" charset="0"/>
                <a:cs typeface="Calibri" panose="020F0502020204030204" pitchFamily="34" charset="0"/>
              </a:rPr>
              <a:t> rash with a patchy distribution on the dorsum of right hand, chin, and back. Differential diagnoses for this included contact dermatitis, viral infection, or possible drug-reaction. He was otherwise asymptomatic. </a:t>
            </a:r>
            <a:endParaRPr lang="en-US" sz="1750" dirty="0">
              <a:effectLst/>
              <a:latin typeface="Calibri" panose="020F0502020204030204" pitchFamily="34" charset="0"/>
              <a:ea typeface="Arial" panose="020B0604020202020204" pitchFamily="34" charset="0"/>
              <a:cs typeface="Calibri" panose="020F0502020204030204" pitchFamily="34" charset="0"/>
            </a:endParaRPr>
          </a:p>
          <a:p>
            <a:r>
              <a:rPr lang="en-US" sz="1750" dirty="0">
                <a:effectLst/>
                <a:latin typeface="Calibri" panose="020F0502020204030204" pitchFamily="34" charset="0"/>
                <a:ea typeface="Calibri" panose="020F0502020204030204" pitchFamily="34" charset="0"/>
                <a:cs typeface="Calibri" panose="020F0502020204030204" pitchFamily="34" charset="0"/>
              </a:rPr>
              <a:t>Laboratory results including CBC, TSH, folate, B12, syphilis antibodies were within normal limits. Remarkable findings on CMP were creatinine of 1.65 and GFR of 43. Urinalysis showed glucose and protein in the urine. CT brain without contrast (Figure 1) showed no evidence of acute intracranial abnormalities including hemorrhage or extra-axial fluids. Cerebral parenchyma showed age-appropriate global atrophy with symmetrical and proportionate sulcal and ventricular enlargement. There were patchy white matter hypodensities, indicative of small vessel ischemic changes. We interpreted these findings as being indicative of Binswanger’s disease, a form of vascular dementia.</a:t>
            </a:r>
          </a:p>
          <a:p>
            <a:pPr marL="0" marR="0">
              <a:lnSpc>
                <a:spcPct val="106000"/>
              </a:lnSpc>
              <a:spcBef>
                <a:spcPts val="0"/>
              </a:spcBef>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We started him on risperidone 0.25 mg daily to target his psychosis. Neurology was consulted due to concern for seizures given his symptoms of episodic disorientation, headaches, falls, and visual hallucinations. Risperidone was also preferred as it is suspected to reduce the seizure thresholds less than other atypical antipsychotics</a:t>
            </a:r>
            <a:r>
              <a:rPr lang="en-US" sz="1750" baseline="30000" dirty="0">
                <a:effectLst/>
                <a:latin typeface="Calibri" panose="020F0502020204030204" pitchFamily="34" charset="0"/>
                <a:ea typeface="Calibri" panose="020F0502020204030204" pitchFamily="34" charset="0"/>
                <a:cs typeface="Calibri" panose="020F0502020204030204" pitchFamily="34" charset="0"/>
              </a:rPr>
              <a:t>9,10</a:t>
            </a:r>
            <a:r>
              <a:rPr lang="en-US" sz="1750" dirty="0">
                <a:effectLst/>
                <a:latin typeface="Calibri" panose="020F0502020204030204" pitchFamily="34" charset="0"/>
                <a:ea typeface="Calibri" panose="020F0502020204030204" pitchFamily="34" charset="0"/>
                <a:cs typeface="Calibri" panose="020F0502020204030204" pitchFamily="34" charset="0"/>
              </a:rPr>
              <a:t>.</a:t>
            </a:r>
            <a:r>
              <a:rPr lang="en-US" sz="1750" dirty="0">
                <a:latin typeface="Calibri" panose="020F0502020204030204" pitchFamily="34" charset="0"/>
                <a:ea typeface="Calibri" panose="020F0502020204030204" pitchFamily="34" charset="0"/>
                <a:cs typeface="Calibri" panose="020F0502020204030204" pitchFamily="34" charset="0"/>
              </a:rPr>
              <a:t> </a:t>
            </a:r>
            <a:r>
              <a:rPr lang="en-US" sz="1750" dirty="0">
                <a:effectLst/>
                <a:latin typeface="Calibri" panose="020F0502020204030204" pitchFamily="34" charset="0"/>
                <a:ea typeface="Calibri" panose="020F0502020204030204" pitchFamily="34" charset="0"/>
                <a:cs typeface="Calibri" panose="020F0502020204030204" pitchFamily="34" charset="0"/>
              </a:rPr>
              <a:t>An MRI brain with contrast (Figure 2) was ordered and showed abnormal regional increased enhancement throughout the right medial temporal lobe. The abnormal contrast enhancement was concerning for encephalitis.</a:t>
            </a:r>
          </a:p>
          <a:p>
            <a:pPr marL="0" marR="0">
              <a:lnSpc>
                <a:spcPct val="106000"/>
              </a:lnSpc>
              <a:spcBef>
                <a:spcPts val="0"/>
              </a:spcBef>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EEG demonstrated diffuse predominantly theta slowing and occasional admixture of diffuse delta activity, suggestive of mild-to-moderate nonspecific encephalopathy. Frequent right frontotemporal polymorphic delta slowing was indicative of underlying focal neuronal dysfunction. The patient also had four electrographic seizures which began with rhythmic right frontotemporal delta activity, evolved to increase in amplitude, became more sharply contoured with embedded frontotemporal spikes, and eventually spreading to the whole right hemisphere. The seizures lasted 90-120 seconds. The patient, however, did not display physical seizure activity. </a:t>
            </a:r>
            <a:endParaRPr lang="en-US" sz="1750" dirty="0">
              <a:effectLst/>
              <a:latin typeface="Calibri" panose="020F0502020204030204" pitchFamily="34" charset="0"/>
              <a:ea typeface="Arial" panose="020B0604020202020204" pitchFamily="34" charset="0"/>
              <a:cs typeface="Calibri" panose="020F0502020204030204" pitchFamily="34" charset="0"/>
            </a:endParaRPr>
          </a:p>
          <a:p>
            <a:pPr marL="0" marR="0">
              <a:lnSpc>
                <a:spcPct val="106000"/>
              </a:lnSpc>
              <a:spcBef>
                <a:spcPts val="0"/>
              </a:spcBef>
              <a:spcAft>
                <a:spcPts val="800"/>
              </a:spcAft>
            </a:pPr>
            <a:r>
              <a:rPr lang="en-US" sz="1750" dirty="0">
                <a:effectLst/>
                <a:latin typeface="Calibri" panose="020F0502020204030204" pitchFamily="34" charset="0"/>
                <a:ea typeface="Calibri" panose="020F0502020204030204" pitchFamily="34" charset="0"/>
                <a:cs typeface="Calibri" panose="020F0502020204030204" pitchFamily="34" charset="0"/>
              </a:rPr>
              <a:t>He was admitted to the ICU for continuous EEG monitoring which showed ongoing focal seizure activity in the right hemisphere with frequency of 4-10 focal seizures per hour without any generalized events. Infectious Disease was consulted due to suspected encephalitis given MRI findings. It was determined that treatment for underlying encephalitis would be warranted for reduction in seizure frequency. The patient was started empirically on IV acyclovir for suspected HSV encephalitis. IV acyclovir was renally dosed at 10 mg/kg every 12 hours given the patient’s history of kidney disease. It was later increased to every 8 hours. He was also treated with three antiepileptic agents which were titrated to doses of levetiracetam 1500 mg twice daily, lacosamide 150 mg daily, and sodium valproate (Depakote) 250 mg every 6 hours. </a:t>
            </a:r>
            <a:endParaRPr lang="en-US" sz="1750" dirty="0">
              <a:effectLst/>
              <a:latin typeface="Calibri" panose="020F0502020204030204" pitchFamily="34" charset="0"/>
              <a:ea typeface="Arial" panose="020B0604020202020204" pitchFamily="34" charset="0"/>
              <a:cs typeface="Calibri" panose="020F0502020204030204" pitchFamily="34" charset="0"/>
            </a:endParaRPr>
          </a:p>
          <a:p>
            <a:pPr marL="0" marR="0">
              <a:lnSpc>
                <a:spcPct val="106000"/>
              </a:lnSpc>
              <a:spcBef>
                <a:spcPts val="0"/>
              </a:spcBef>
              <a:spcAft>
                <a:spcPts val="800"/>
              </a:spcAft>
            </a:pPr>
            <a:endParaRPr lang="en-US" sz="1800" dirty="0">
              <a:effectLst/>
              <a:latin typeface="Calibri" panose="020F0502020204030204" pitchFamily="34" charset="0"/>
              <a:ea typeface="Arial" panose="020B0604020202020204" pitchFamily="34" charset="0"/>
              <a:cs typeface="Calibri" panose="020F050202020403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endParaRPr lang="en-US" sz="3200" b="1" u="sng" dirty="0">
              <a:latin typeface="Calibri" panose="020F0502020204030204" pitchFamily="34" charset="0"/>
              <a:ea typeface="Verdana" panose="020B0604030504040204" pitchFamily="34" charset="0"/>
              <a:cs typeface="Calibri" panose="020F0502020204030204" pitchFamily="34" charset="0"/>
            </a:endParaRPr>
          </a:p>
        </p:txBody>
      </p:sp>
      <p:sp>
        <p:nvSpPr>
          <p:cNvPr id="9" name="TextBox 8"/>
          <p:cNvSpPr txBox="1">
            <a:spLocks noChangeAspect="1"/>
          </p:cNvSpPr>
          <p:nvPr/>
        </p:nvSpPr>
        <p:spPr>
          <a:xfrm>
            <a:off x="22402800" y="12556046"/>
            <a:ext cx="6553200" cy="8869680"/>
          </a:xfrm>
          <a:prstGeom prst="rect">
            <a:avLst/>
          </a:prstGeom>
          <a:solidFill>
            <a:schemeClr val="bg1"/>
          </a:solidFill>
        </p:spPr>
        <p:txBody>
          <a:bodyPr wrap="square" rtlCol="0">
            <a:spAutoFit/>
          </a:bodyPr>
          <a:lstStyle/>
          <a:p>
            <a:r>
              <a:rPr lang="en-US" sz="3200" b="1" u="sng" dirty="0">
                <a:latin typeface="Calibri" panose="020F0502020204030204" pitchFamily="34" charset="0"/>
                <a:cs typeface="Calibri" panose="020F0502020204030204" pitchFamily="34" charset="0"/>
              </a:rPr>
              <a:t>References</a:t>
            </a:r>
          </a:p>
          <a:p>
            <a:r>
              <a:rPr lang="en-US" sz="950" dirty="0">
                <a:latin typeface="Calibri" panose="020F0502020204030204" pitchFamily="34" charset="0"/>
                <a:cs typeface="Calibri" panose="020F0502020204030204" pitchFamily="34" charset="0"/>
              </a:rPr>
              <a:t>1. Ellul, Mark, and Tom Solomon. “Acute Encephalitis - Diagnosis and Management.” Clinical Medicine (London, England), U.S. National Library of Medicine, Mar. 2018, www.ncbi.nlm.nih.gov/pmc/articles/PMC6303463/. Accessed 11 Feb. 2024. </a:t>
            </a:r>
          </a:p>
          <a:p>
            <a:r>
              <a:rPr lang="en-US" sz="950" dirty="0">
                <a:latin typeface="Calibri" panose="020F0502020204030204" pitchFamily="34" charset="0"/>
                <a:cs typeface="Calibri" panose="020F0502020204030204" pitchFamily="34" charset="0"/>
              </a:rPr>
              <a:t>2. Eran, A., Hodes, A., &amp; </a:t>
            </a:r>
            <a:r>
              <a:rPr lang="en-US" sz="950" dirty="0" err="1">
                <a:latin typeface="Calibri" panose="020F0502020204030204" pitchFamily="34" charset="0"/>
                <a:cs typeface="Calibri" panose="020F0502020204030204" pitchFamily="34" charset="0"/>
              </a:rPr>
              <a:t>Izbudak</a:t>
            </a:r>
            <a:r>
              <a:rPr lang="en-US" sz="950" dirty="0">
                <a:latin typeface="Calibri" panose="020F0502020204030204" pitchFamily="34" charset="0"/>
                <a:cs typeface="Calibri" panose="020F0502020204030204" pitchFamily="34" charset="0"/>
              </a:rPr>
              <a:t>, I. (2016). Bilateral Temporal Lobe Disease: Looking beyond herpes encephalitis. Insights into Imaging, 7(2), 265–274. doi:10.1007/s13244-016-0481-x </a:t>
            </a:r>
          </a:p>
          <a:p>
            <a:r>
              <a:rPr lang="en-US" sz="950" dirty="0">
                <a:latin typeface="Calibri" panose="020F0502020204030204" pitchFamily="34" charset="0"/>
                <a:cs typeface="Calibri" panose="020F0502020204030204" pitchFamily="34" charset="0"/>
              </a:rPr>
              <a:t>3. </a:t>
            </a:r>
            <a:r>
              <a:rPr lang="en-US" sz="950" dirty="0" err="1">
                <a:latin typeface="Calibri" panose="020F0502020204030204" pitchFamily="34" charset="0"/>
                <a:cs typeface="Calibri" panose="020F0502020204030204" pitchFamily="34" charset="0"/>
              </a:rPr>
              <a:t>Riera</a:t>
            </a:r>
            <a:r>
              <a:rPr lang="en-US" sz="950" dirty="0">
                <a:latin typeface="Calibri" panose="020F0502020204030204" pitchFamily="34" charset="0"/>
                <a:cs typeface="Calibri" panose="020F0502020204030204" pitchFamily="34" charset="0"/>
              </a:rPr>
              <a:t>‐Mestre, A., </a:t>
            </a:r>
            <a:r>
              <a:rPr lang="en-US" sz="950" dirty="0" err="1">
                <a:latin typeface="Calibri" panose="020F0502020204030204" pitchFamily="34" charset="0"/>
                <a:cs typeface="Calibri" panose="020F0502020204030204" pitchFamily="34" charset="0"/>
              </a:rPr>
              <a:t>Requena</a:t>
            </a:r>
            <a:r>
              <a:rPr lang="en-US" sz="950" dirty="0">
                <a:latin typeface="Calibri" panose="020F0502020204030204" pitchFamily="34" charset="0"/>
                <a:cs typeface="Calibri" panose="020F0502020204030204" pitchFamily="34" charset="0"/>
              </a:rPr>
              <a:t>, A., Martínez‐</a:t>
            </a:r>
            <a:r>
              <a:rPr lang="en-US" sz="950" dirty="0" err="1">
                <a:latin typeface="Calibri" panose="020F0502020204030204" pitchFamily="34" charset="0"/>
                <a:cs typeface="Calibri" panose="020F0502020204030204" pitchFamily="34" charset="0"/>
              </a:rPr>
              <a:t>Yelamos</a:t>
            </a:r>
            <a:r>
              <a:rPr lang="en-US" sz="950" dirty="0">
                <a:latin typeface="Calibri" panose="020F0502020204030204" pitchFamily="34" charset="0"/>
                <a:cs typeface="Calibri" panose="020F0502020204030204" pitchFamily="34" charset="0"/>
              </a:rPr>
              <a:t>, S., </a:t>
            </a:r>
            <a:r>
              <a:rPr lang="en-US" sz="950" dirty="0" err="1">
                <a:latin typeface="Calibri" panose="020F0502020204030204" pitchFamily="34" charset="0"/>
                <a:cs typeface="Calibri" panose="020F0502020204030204" pitchFamily="34" charset="0"/>
              </a:rPr>
              <a:t>Cabellos</a:t>
            </a:r>
            <a:r>
              <a:rPr lang="en-US" sz="950" dirty="0">
                <a:latin typeface="Calibri" panose="020F0502020204030204" pitchFamily="34" charset="0"/>
                <a:cs typeface="Calibri" panose="020F0502020204030204" pitchFamily="34" charset="0"/>
              </a:rPr>
              <a:t>, C., &amp; Fernández‐</a:t>
            </a:r>
            <a:r>
              <a:rPr lang="en-US" sz="950" dirty="0" err="1">
                <a:latin typeface="Calibri" panose="020F0502020204030204" pitchFamily="34" charset="0"/>
                <a:cs typeface="Calibri" panose="020F0502020204030204" pitchFamily="34" charset="0"/>
              </a:rPr>
              <a:t>Viladrich</a:t>
            </a:r>
            <a:r>
              <a:rPr lang="en-US" sz="950" dirty="0">
                <a:latin typeface="Calibri" panose="020F0502020204030204" pitchFamily="34" charset="0"/>
                <a:cs typeface="Calibri" panose="020F0502020204030204" pitchFamily="34" charset="0"/>
              </a:rPr>
              <a:t>, P. (2010). Herpes simplex encephalitis in older adults. Journal of the American Geriatrics Society, 58(1), 201–202. doi:10.1111/j.1532-5415.2009.02655.x </a:t>
            </a:r>
          </a:p>
          <a:p>
            <a:r>
              <a:rPr lang="en-US" sz="950" dirty="0">
                <a:latin typeface="Calibri" panose="020F0502020204030204" pitchFamily="34" charset="0"/>
                <a:cs typeface="Calibri" panose="020F0502020204030204" pitchFamily="34" charset="0"/>
              </a:rPr>
              <a:t>4. Bello-Morales, R., Andreu, S., &amp; López-Guerrero, J. A. (2020). The role of herpes simplex virus type 1 infection in demyelination of the central nervous system. International Journal of Molecular Sciences, 21(14), 5026. doi:10.3390/ijms21145026 </a:t>
            </a:r>
          </a:p>
          <a:p>
            <a:r>
              <a:rPr lang="en-US" sz="950" dirty="0">
                <a:latin typeface="Calibri" panose="020F0502020204030204" pitchFamily="34" charset="0"/>
                <a:cs typeface="Calibri" panose="020F0502020204030204" pitchFamily="34" charset="0"/>
              </a:rPr>
              <a:t>5. </a:t>
            </a:r>
            <a:r>
              <a:rPr lang="en-US" sz="950" dirty="0" err="1">
                <a:latin typeface="Calibri" panose="020F0502020204030204" pitchFamily="34" charset="0"/>
                <a:cs typeface="Calibri" panose="020F0502020204030204" pitchFamily="34" charset="0"/>
              </a:rPr>
              <a:t>Granerod</a:t>
            </a:r>
            <a:r>
              <a:rPr lang="en-US" sz="950" dirty="0">
                <a:latin typeface="Calibri" panose="020F0502020204030204" pitchFamily="34" charset="0"/>
                <a:cs typeface="Calibri" panose="020F0502020204030204" pitchFamily="34" charset="0"/>
              </a:rPr>
              <a:t>, J., et al. “Neuroimaging in Encephalitis: Analysis of Imaging Findings and Interobserver Agreement.” Clinical Radiology, vol. 71, no. 10, Oct. 2016, pp. 1050–1058, doi:10.1016/j.crad.2016.03.015. </a:t>
            </a:r>
          </a:p>
          <a:p>
            <a:r>
              <a:rPr lang="en-US" sz="950" dirty="0">
                <a:latin typeface="Calibri" panose="020F0502020204030204" pitchFamily="34" charset="0"/>
                <a:cs typeface="Calibri" panose="020F0502020204030204" pitchFamily="34" charset="0"/>
              </a:rPr>
              <a:t>6. Strick, Lara B., and Anna Wald. “Diagnostics for Herpes Simplex Virus.” Molecular Diagnosis &amp;amp; Therapy, vol. 10, no. 1, Jan. 2006, pp. 17–28, doi:10.1007/bf03256439.</a:t>
            </a:r>
          </a:p>
          <a:p>
            <a:r>
              <a:rPr lang="en-US" sz="950" dirty="0">
                <a:latin typeface="Calibri" panose="020F0502020204030204" pitchFamily="34" charset="0"/>
                <a:cs typeface="Calibri" panose="020F0502020204030204" pitchFamily="34" charset="0"/>
              </a:rPr>
              <a:t>7. Richard J. “Herpes Simplex Encephalitis: Adolescents and Adults.” Antiviral Research, vol. 71, no. 2–3, Sept. 2006, pp. 141–148, doi:10.1016/j.antiviral.2006.04.002. </a:t>
            </a:r>
          </a:p>
          <a:p>
            <a:r>
              <a:rPr lang="en-US" sz="950" dirty="0">
                <a:latin typeface="Calibri" panose="020F0502020204030204" pitchFamily="34" charset="0"/>
                <a:cs typeface="Calibri" panose="020F0502020204030204" pitchFamily="34" charset="0"/>
              </a:rPr>
              <a:t>8. De </a:t>
            </a:r>
            <a:r>
              <a:rPr lang="en-US" sz="950" dirty="0" err="1">
                <a:latin typeface="Calibri" panose="020F0502020204030204" pitchFamily="34" charset="0"/>
                <a:cs typeface="Calibri" panose="020F0502020204030204" pitchFamily="34" charset="0"/>
              </a:rPr>
              <a:t>Montmollin</a:t>
            </a:r>
            <a:r>
              <a:rPr lang="en-US" sz="950" dirty="0">
                <a:latin typeface="Calibri" panose="020F0502020204030204" pitchFamily="34" charset="0"/>
                <a:cs typeface="Calibri" panose="020F0502020204030204" pitchFamily="34" charset="0"/>
              </a:rPr>
              <a:t>, Etienne, et al. “Herpes Simplex Virus Encephalitis with Initial Negative Polymerase Chain Reaction in the Cerebrospinal Fluid: Prevalence, Associated Factors, and Clinical Impact*.” Critical Care Medicine, vol. 50, no. 7, 3 Feb. 2022, doi:10.1097/ccm.0000000000005485. </a:t>
            </a:r>
          </a:p>
          <a:p>
            <a:r>
              <a:rPr lang="en-US" sz="950" dirty="0">
                <a:latin typeface="Calibri" panose="020F0502020204030204" pitchFamily="34" charset="0"/>
                <a:cs typeface="Calibri" panose="020F0502020204030204" pitchFamily="34" charset="0"/>
              </a:rPr>
              <a:t>9. </a:t>
            </a:r>
            <a:r>
              <a:rPr lang="en-US" sz="950" dirty="0" err="1">
                <a:latin typeface="Calibri" panose="020F0502020204030204" pitchFamily="34" charset="0"/>
                <a:cs typeface="Calibri" panose="020F0502020204030204" pitchFamily="34" charset="0"/>
              </a:rPr>
              <a:t>Lertxundi</a:t>
            </a:r>
            <a:r>
              <a:rPr lang="en-US" sz="950" dirty="0">
                <a:latin typeface="Calibri" panose="020F0502020204030204" pitchFamily="34" charset="0"/>
                <a:cs typeface="Calibri" panose="020F0502020204030204" pitchFamily="34" charset="0"/>
              </a:rPr>
              <a:t>, </a:t>
            </a:r>
            <a:r>
              <a:rPr lang="en-US" sz="950" dirty="0" err="1">
                <a:latin typeface="Calibri" panose="020F0502020204030204" pitchFamily="34" charset="0"/>
                <a:cs typeface="Calibri" panose="020F0502020204030204" pitchFamily="34" charset="0"/>
              </a:rPr>
              <a:t>Unax</a:t>
            </a:r>
            <a:r>
              <a:rPr lang="en-US" sz="950" dirty="0">
                <a:latin typeface="Calibri" panose="020F0502020204030204" pitchFamily="34" charset="0"/>
                <a:cs typeface="Calibri" panose="020F0502020204030204" pitchFamily="34" charset="0"/>
              </a:rPr>
              <a:t>, et al. “Antipsychotics and Seizures: Higher Risk with </a:t>
            </a:r>
            <a:r>
              <a:rPr lang="en-US" sz="950" dirty="0" err="1">
                <a:latin typeface="Calibri" panose="020F0502020204030204" pitchFamily="34" charset="0"/>
                <a:cs typeface="Calibri" panose="020F0502020204030204" pitchFamily="34" charset="0"/>
              </a:rPr>
              <a:t>Atypicals</a:t>
            </a:r>
            <a:r>
              <a:rPr lang="en-US" sz="950" dirty="0">
                <a:latin typeface="Calibri" panose="020F0502020204030204" pitchFamily="34" charset="0"/>
                <a:cs typeface="Calibri" panose="020F0502020204030204" pitchFamily="34" charset="0"/>
              </a:rPr>
              <a:t>?” Seizure, vol. 22, no. 2, Mar. 2013, pp. 141–143, doi:10.1016/j.seizure.2012.10.009. </a:t>
            </a:r>
          </a:p>
          <a:p>
            <a:r>
              <a:rPr lang="en-US" sz="950" dirty="0">
                <a:latin typeface="Calibri" panose="020F0502020204030204" pitchFamily="34" charset="0"/>
                <a:cs typeface="Calibri" panose="020F0502020204030204" pitchFamily="34" charset="0"/>
              </a:rPr>
              <a:t>10. </a:t>
            </a:r>
            <a:r>
              <a:rPr lang="en-US" sz="950" dirty="0" err="1">
                <a:latin typeface="Calibri" panose="020F0502020204030204" pitchFamily="34" charset="0"/>
                <a:cs typeface="Calibri" panose="020F0502020204030204" pitchFamily="34" charset="0"/>
              </a:rPr>
              <a:t>Holzhausen</a:t>
            </a:r>
            <a:r>
              <a:rPr lang="en-US" sz="950" dirty="0">
                <a:latin typeface="Calibri" panose="020F0502020204030204" pitchFamily="34" charset="0"/>
                <a:cs typeface="Calibri" panose="020F0502020204030204" pitchFamily="34" charset="0"/>
              </a:rPr>
              <a:t>, Stefan </a:t>
            </a:r>
            <a:r>
              <a:rPr lang="en-US" sz="950" dirty="0" err="1">
                <a:latin typeface="Calibri" panose="020F0502020204030204" pitchFamily="34" charset="0"/>
                <a:cs typeface="Calibri" panose="020F0502020204030204" pitchFamily="34" charset="0"/>
              </a:rPr>
              <a:t>Padial</a:t>
            </a:r>
            <a:r>
              <a:rPr lang="en-US" sz="950" dirty="0">
                <a:latin typeface="Calibri" panose="020F0502020204030204" pitchFamily="34" charset="0"/>
                <a:cs typeface="Calibri" panose="020F0502020204030204" pitchFamily="34" charset="0"/>
              </a:rPr>
              <a:t>, et al. “Use of Risperidone in Children with Epilepsy.” Epilepsy &amp;amp; Behavior, vol. 10, no. 3, May 2007, pp. 412–416, doi:10.1016/j.yebeh.2007.02.005. </a:t>
            </a:r>
          </a:p>
          <a:p>
            <a:r>
              <a:rPr lang="en-US" sz="950" dirty="0">
                <a:latin typeface="Calibri" panose="020F0502020204030204" pitchFamily="34" charset="0"/>
                <a:cs typeface="Calibri" panose="020F0502020204030204" pitchFamily="34" charset="0"/>
              </a:rPr>
              <a:t>11. McKeon, Andrew, and Jennifer A. Tracy. “Gad65 Neurological Autoimmunity.” Muscle &amp;amp; Nerve, vol. 56, no. 1, 11 Apr. 2017, pp. 15–27, doi:10.1002/mus.25565. </a:t>
            </a:r>
          </a:p>
          <a:p>
            <a:r>
              <a:rPr lang="en-US" sz="950" dirty="0">
                <a:latin typeface="Calibri" panose="020F0502020204030204" pitchFamily="34" charset="0"/>
                <a:cs typeface="Calibri" panose="020F0502020204030204" pitchFamily="34" charset="0"/>
              </a:rPr>
              <a:t>12. AK </a:t>
            </a:r>
            <a:r>
              <a:rPr lang="en-US" sz="950" dirty="0" err="1">
                <a:latin typeface="Calibri" panose="020F0502020204030204" pitchFamily="34" charset="0"/>
                <a:cs typeface="Calibri" panose="020F0502020204030204" pitchFamily="34" charset="0"/>
              </a:rPr>
              <a:t>AK</a:t>
            </a:r>
            <a:r>
              <a:rPr lang="en-US" sz="950" dirty="0">
                <a:latin typeface="Calibri" panose="020F0502020204030204" pitchFamily="34" charset="0"/>
                <a:cs typeface="Calibri" panose="020F0502020204030204" pitchFamily="34" charset="0"/>
              </a:rPr>
              <a:t>, </a:t>
            </a:r>
            <a:r>
              <a:rPr lang="en-US" sz="950" dirty="0" err="1">
                <a:latin typeface="Calibri" panose="020F0502020204030204" pitchFamily="34" charset="0"/>
                <a:cs typeface="Calibri" panose="020F0502020204030204" pitchFamily="34" charset="0"/>
              </a:rPr>
              <a:t>Bhutta</a:t>
            </a:r>
            <a:r>
              <a:rPr lang="en-US" sz="950" dirty="0">
                <a:latin typeface="Calibri" panose="020F0502020204030204" pitchFamily="34" charset="0"/>
                <a:cs typeface="Calibri" panose="020F0502020204030204" pitchFamily="34" charset="0"/>
              </a:rPr>
              <a:t> BS, Mendez MD. Herpes Simplex Encephalitis. [Updated 2024 Jan 19]. In: </a:t>
            </a:r>
            <a:r>
              <a:rPr lang="en-US" sz="950" dirty="0" err="1">
                <a:latin typeface="Calibri" panose="020F0502020204030204" pitchFamily="34" charset="0"/>
                <a:cs typeface="Calibri" panose="020F0502020204030204" pitchFamily="34" charset="0"/>
              </a:rPr>
              <a:t>StatPearls</a:t>
            </a:r>
            <a:r>
              <a:rPr lang="en-US" sz="950" dirty="0">
                <a:latin typeface="Calibri" panose="020F0502020204030204" pitchFamily="34" charset="0"/>
                <a:cs typeface="Calibri" panose="020F0502020204030204" pitchFamily="34" charset="0"/>
              </a:rPr>
              <a:t> [Internet]. Treasure Island (FL): </a:t>
            </a:r>
            <a:r>
              <a:rPr lang="en-US" sz="950" dirty="0" err="1">
                <a:latin typeface="Calibri" panose="020F0502020204030204" pitchFamily="34" charset="0"/>
                <a:cs typeface="Calibri" panose="020F0502020204030204" pitchFamily="34" charset="0"/>
              </a:rPr>
              <a:t>StatPearls</a:t>
            </a:r>
            <a:r>
              <a:rPr lang="en-US" sz="950" dirty="0">
                <a:latin typeface="Calibri" panose="020F0502020204030204" pitchFamily="34" charset="0"/>
                <a:cs typeface="Calibri" panose="020F0502020204030204" pitchFamily="34" charset="0"/>
              </a:rPr>
              <a:t> Publishing; 2024 Jan-. Available from: https://www.ncbi.nlm.nih.gov/books/NBK557643/</a:t>
            </a:r>
          </a:p>
          <a:p>
            <a:r>
              <a:rPr lang="en-US" sz="950" dirty="0">
                <a:latin typeface="Calibri" panose="020F0502020204030204" pitchFamily="34" charset="0"/>
                <a:cs typeface="Calibri" panose="020F0502020204030204" pitchFamily="34" charset="0"/>
              </a:rPr>
              <a:t>13. Gaber TAK, </a:t>
            </a:r>
            <a:r>
              <a:rPr lang="en-US" sz="950" dirty="0" err="1">
                <a:latin typeface="Calibri" panose="020F0502020204030204" pitchFamily="34" charset="0"/>
                <a:cs typeface="Calibri" panose="020F0502020204030204" pitchFamily="34" charset="0"/>
              </a:rPr>
              <a:t>Eshiett</a:t>
            </a:r>
            <a:r>
              <a:rPr lang="en-US" sz="950" dirty="0">
                <a:latin typeface="Calibri" panose="020F0502020204030204" pitchFamily="34" charset="0"/>
                <a:cs typeface="Calibri" panose="020F0502020204030204" pitchFamily="34" charset="0"/>
              </a:rPr>
              <a:t> </a:t>
            </a:r>
            <a:r>
              <a:rPr lang="en-US" sz="950" dirty="0" err="1">
                <a:latin typeface="Calibri" panose="020F0502020204030204" pitchFamily="34" charset="0"/>
                <a:cs typeface="Calibri" panose="020F0502020204030204" pitchFamily="34" charset="0"/>
              </a:rPr>
              <a:t>MResolution</a:t>
            </a:r>
            <a:r>
              <a:rPr lang="en-US" sz="950" dirty="0">
                <a:latin typeface="Calibri" panose="020F0502020204030204" pitchFamily="34" charset="0"/>
                <a:cs typeface="Calibri" panose="020F0502020204030204" pitchFamily="34" charset="0"/>
              </a:rPr>
              <a:t> of psychiatric symptoms secondary to herpes simplex </a:t>
            </a:r>
            <a:r>
              <a:rPr lang="en-US" sz="950" dirty="0" err="1">
                <a:latin typeface="Calibri" panose="020F0502020204030204" pitchFamily="34" charset="0"/>
                <a:cs typeface="Calibri" panose="020F0502020204030204" pitchFamily="34" charset="0"/>
              </a:rPr>
              <a:t>encephalitisJournal</a:t>
            </a:r>
            <a:r>
              <a:rPr lang="en-US" sz="950" dirty="0">
                <a:latin typeface="Calibri" panose="020F0502020204030204" pitchFamily="34" charset="0"/>
                <a:cs typeface="Calibri" panose="020F0502020204030204" pitchFamily="34" charset="0"/>
              </a:rPr>
              <a:t> of Neurology, Neurosurgery &amp; Psychiatry 2003;74:1164.</a:t>
            </a:r>
          </a:p>
          <a:p>
            <a:r>
              <a:rPr lang="en-US" sz="950" dirty="0">
                <a:latin typeface="Calibri" panose="020F0502020204030204" pitchFamily="34" charset="0"/>
                <a:cs typeface="Calibri" panose="020F0502020204030204" pitchFamily="34" charset="0"/>
              </a:rPr>
              <a:t>14.  </a:t>
            </a:r>
            <a:r>
              <a:rPr lang="en-US" sz="950" dirty="0" err="1">
                <a:latin typeface="Calibri" panose="020F0502020204030204" pitchFamily="34" charset="0"/>
                <a:cs typeface="Calibri" panose="020F0502020204030204" pitchFamily="34" charset="0"/>
              </a:rPr>
              <a:t>Kaeley</a:t>
            </a:r>
            <a:r>
              <a:rPr lang="en-US" sz="950" dirty="0">
                <a:latin typeface="Calibri" panose="020F0502020204030204" pitchFamily="34" charset="0"/>
                <a:cs typeface="Calibri" panose="020F0502020204030204" pitchFamily="34" charset="0"/>
              </a:rPr>
              <a:t>, N. (2016). Herpes simplex encephalitis: An uncommon presentation. JOURNAL OF CLINICAL AND DIAGNOSTIC RESEARCH. doi:10.7860/</a:t>
            </a:r>
            <a:r>
              <a:rPr lang="en-US" sz="950" dirty="0" err="1">
                <a:latin typeface="Calibri" panose="020F0502020204030204" pitchFamily="34" charset="0"/>
                <a:cs typeface="Calibri" panose="020F0502020204030204" pitchFamily="34" charset="0"/>
              </a:rPr>
              <a:t>jcdr</a:t>
            </a:r>
            <a:r>
              <a:rPr lang="en-US" sz="950" dirty="0">
                <a:latin typeface="Calibri" panose="020F0502020204030204" pitchFamily="34" charset="0"/>
                <a:cs typeface="Calibri" panose="020F0502020204030204" pitchFamily="34" charset="0"/>
              </a:rPr>
              <a:t>/2016/19040.7801 </a:t>
            </a:r>
          </a:p>
          <a:p>
            <a:r>
              <a:rPr lang="en-US" sz="950" dirty="0">
                <a:latin typeface="Calibri" panose="020F0502020204030204" pitchFamily="34" charset="0"/>
                <a:cs typeface="Calibri" panose="020F0502020204030204" pitchFamily="34" charset="0"/>
              </a:rPr>
              <a:t>15. Doyle, H., &amp; Varian, J. (1994). An unusual psychiatric emergency: Herpes simplex encephalitis. </a:t>
            </a:r>
            <a:r>
              <a:rPr lang="en-US" sz="950" dirty="0" err="1">
                <a:latin typeface="Calibri" panose="020F0502020204030204" pitchFamily="34" charset="0"/>
                <a:cs typeface="Calibri" panose="020F0502020204030204" pitchFamily="34" charset="0"/>
              </a:rPr>
              <a:t>Behavioural</a:t>
            </a:r>
            <a:r>
              <a:rPr lang="en-US" sz="950" dirty="0">
                <a:latin typeface="Calibri" panose="020F0502020204030204" pitchFamily="34" charset="0"/>
                <a:cs typeface="Calibri" panose="020F0502020204030204" pitchFamily="34" charset="0"/>
              </a:rPr>
              <a:t> Neurology, 7(2), 93–95. doi:10.1155/1994/960310</a:t>
            </a:r>
          </a:p>
          <a:p>
            <a:r>
              <a:rPr lang="en-US" sz="950" dirty="0">
                <a:latin typeface="Calibri" panose="020F0502020204030204" pitchFamily="34" charset="0"/>
                <a:cs typeface="Calibri" panose="020F0502020204030204" pitchFamily="34" charset="0"/>
              </a:rPr>
              <a:t>16. Zheng, M., Bi, R., Lin, Y., Zhu, C., &amp; Zhu, D. (2021). Case report of the treatment and experience of mental disorders due to chronic viral encephalitis. General Psychiatry, 34(1). doi:10.1136/gpsych-2020-100340 </a:t>
            </a:r>
          </a:p>
          <a:p>
            <a:r>
              <a:rPr lang="en-US" sz="950" dirty="0">
                <a:latin typeface="Calibri" panose="020F0502020204030204" pitchFamily="34" charset="0"/>
                <a:cs typeface="Calibri" panose="020F0502020204030204" pitchFamily="34" charset="0"/>
              </a:rPr>
              <a:t>17. Cornford, M. E., &amp; McCormick, G. F. (1997). Adult-onset temporal lobe epilepsy associated with smoldering herpes simplex 2 infection. Neurology, 48(2), 425–430. doi:10.1212/wnl.48.2.425 </a:t>
            </a:r>
          </a:p>
          <a:p>
            <a:r>
              <a:rPr lang="en-US" sz="950" dirty="0">
                <a:latin typeface="Calibri" panose="020F0502020204030204" pitchFamily="34" charset="0"/>
                <a:cs typeface="Calibri" panose="020F0502020204030204" pitchFamily="34" charset="0"/>
              </a:rPr>
              <a:t>18. Blair, Robert D. “Temporal Lobe Epilepsy Semiology.” Epilepsy Research and Treatment, vol. 2012, 7 Mar. 2012, pp. 1–10, doi:10.1155/2012/751510. </a:t>
            </a:r>
          </a:p>
          <a:p>
            <a:r>
              <a:rPr lang="en-US" sz="950" dirty="0">
                <a:latin typeface="Calibri" panose="020F0502020204030204" pitchFamily="34" charset="0"/>
                <a:cs typeface="Calibri" panose="020F0502020204030204" pitchFamily="34" charset="0"/>
              </a:rPr>
              <a:t>19. </a:t>
            </a:r>
            <a:r>
              <a:rPr lang="en-US" sz="950" dirty="0" err="1">
                <a:latin typeface="Calibri" panose="020F0502020204030204" pitchFamily="34" charset="0"/>
                <a:cs typeface="Calibri" panose="020F0502020204030204" pitchFamily="34" charset="0"/>
              </a:rPr>
              <a:t>Pohlen</a:t>
            </a:r>
            <a:r>
              <a:rPr lang="en-US" sz="950" dirty="0">
                <a:latin typeface="Calibri" panose="020F0502020204030204" pitchFamily="34" charset="0"/>
                <a:cs typeface="Calibri" panose="020F0502020204030204" pitchFamily="34" charset="0"/>
              </a:rPr>
              <a:t>, M. S., Jin, J., Tobias, R. S., &amp; Maheshwari, A. (2017). </a:t>
            </a:r>
            <a:r>
              <a:rPr lang="en-US" sz="950" dirty="0" err="1">
                <a:latin typeface="Calibri" panose="020F0502020204030204" pitchFamily="34" charset="0"/>
                <a:cs typeface="Calibri" panose="020F0502020204030204" pitchFamily="34" charset="0"/>
              </a:rPr>
              <a:t>Pharmacoresistance</a:t>
            </a:r>
            <a:r>
              <a:rPr lang="en-US" sz="950" dirty="0">
                <a:latin typeface="Calibri" panose="020F0502020204030204" pitchFamily="34" charset="0"/>
                <a:cs typeface="Calibri" panose="020F0502020204030204" pitchFamily="34" charset="0"/>
              </a:rPr>
              <a:t> with newer anti-epileptic drugs in mesial temporal lobe epilepsy with hippocampal sclerosis. Epilepsy Research, 137, 56–60. doi:10.1016/j.eplepsyres.2017.09.012 </a:t>
            </a:r>
          </a:p>
          <a:p>
            <a:r>
              <a:rPr lang="en-US" sz="950" dirty="0">
                <a:latin typeface="Calibri" panose="020F0502020204030204" pitchFamily="34" charset="0"/>
                <a:cs typeface="Calibri" panose="020F0502020204030204" pitchFamily="34" charset="0"/>
              </a:rPr>
              <a:t>20. Hermann, B. P., Seidenberg, M., Bell, B., Woodard, A., </a:t>
            </a:r>
            <a:r>
              <a:rPr lang="en-US" sz="950" dirty="0" err="1">
                <a:latin typeface="Calibri" panose="020F0502020204030204" pitchFamily="34" charset="0"/>
                <a:cs typeface="Calibri" panose="020F0502020204030204" pitchFamily="34" charset="0"/>
              </a:rPr>
              <a:t>Rutecki</a:t>
            </a:r>
            <a:r>
              <a:rPr lang="en-US" sz="950" dirty="0">
                <a:latin typeface="Calibri" panose="020F0502020204030204" pitchFamily="34" charset="0"/>
                <a:cs typeface="Calibri" panose="020F0502020204030204" pitchFamily="34" charset="0"/>
              </a:rPr>
              <a:t>, P., &amp; Sheth, R. (2000). Comorbid psychiatric symptoms in temporal lobe epilepsy: Association with chronicity of epilepsy and impact on quality of life. Epilepsy &amp;amp; Behavior, 1(3), 184–190. doi:10.1006/ebeh.2000.0066 </a:t>
            </a:r>
          </a:p>
          <a:p>
            <a:r>
              <a:rPr lang="en-US" sz="950" dirty="0">
                <a:latin typeface="Calibri" panose="020F0502020204030204" pitchFamily="34" charset="0"/>
                <a:cs typeface="Calibri" panose="020F0502020204030204" pitchFamily="34" charset="0"/>
              </a:rPr>
              <a:t>21. </a:t>
            </a:r>
            <a:r>
              <a:rPr lang="en-US" sz="950" dirty="0" err="1">
                <a:latin typeface="Calibri" panose="020F0502020204030204" pitchFamily="34" charset="0"/>
                <a:cs typeface="Calibri" panose="020F0502020204030204" pitchFamily="34" charset="0"/>
              </a:rPr>
              <a:t>Tisher</a:t>
            </a:r>
            <a:r>
              <a:rPr lang="en-US" sz="950" dirty="0">
                <a:latin typeface="Calibri" panose="020F0502020204030204" pitchFamily="34" charset="0"/>
                <a:cs typeface="Calibri" panose="020F0502020204030204" pitchFamily="34" charset="0"/>
              </a:rPr>
              <a:t>, Paul W. MD1,2; Holzer, Jacob C. MD1,3; Greenberg, Mark PhD3; Benjamin, Sheldon MD2; Devinsky, Orrin MD4; Bear, David M. MD1,2,†. Psychiatric Presentations of Epilepsy. Harvard Review of Psychiatry 1(4):p 219-228, November 1993. | DOI: 10.3109/10673229309017082 </a:t>
            </a:r>
          </a:p>
          <a:p>
            <a:r>
              <a:rPr lang="en-US" sz="950" dirty="0">
                <a:latin typeface="Calibri" panose="020F0502020204030204" pitchFamily="34" charset="0"/>
                <a:cs typeface="Calibri" panose="020F0502020204030204" pitchFamily="34" charset="0"/>
              </a:rPr>
              <a:t>22. </a:t>
            </a:r>
            <a:r>
              <a:rPr lang="en-US" sz="950" dirty="0" err="1">
                <a:latin typeface="Calibri" panose="020F0502020204030204" pitchFamily="34" charset="0"/>
                <a:cs typeface="Calibri" panose="020F0502020204030204" pitchFamily="34" charset="0"/>
              </a:rPr>
              <a:t>Kanner</a:t>
            </a:r>
            <a:r>
              <a:rPr lang="en-US" sz="950" dirty="0">
                <a:latin typeface="Calibri" panose="020F0502020204030204" pitchFamily="34" charset="0"/>
                <a:cs typeface="Calibri" panose="020F0502020204030204" pitchFamily="34" charset="0"/>
              </a:rPr>
              <a:t>, Andres M., and Ana Maria Rivas-</a:t>
            </a:r>
            <a:r>
              <a:rPr lang="en-US" sz="950" dirty="0" err="1">
                <a:latin typeface="Calibri" panose="020F0502020204030204" pitchFamily="34" charset="0"/>
                <a:cs typeface="Calibri" panose="020F0502020204030204" pitchFamily="34" charset="0"/>
              </a:rPr>
              <a:t>Grajales</a:t>
            </a:r>
            <a:r>
              <a:rPr lang="en-US" sz="950" dirty="0">
                <a:latin typeface="Calibri" panose="020F0502020204030204" pitchFamily="34" charset="0"/>
                <a:cs typeface="Calibri" panose="020F0502020204030204" pitchFamily="34" charset="0"/>
              </a:rPr>
              <a:t>. “Psychosis of Epilepsy: A Multifaceted Neuropsychiatric Disorder.” CNS Spectrums, vol. 21, no. 3, June 2016, pp. 247–257, doi:10.1017/s1092852916000250. </a:t>
            </a:r>
          </a:p>
          <a:p>
            <a:r>
              <a:rPr lang="en-US" sz="950" dirty="0">
                <a:latin typeface="Calibri" panose="020F0502020204030204" pitchFamily="34" charset="0"/>
                <a:cs typeface="Calibri" panose="020F0502020204030204" pitchFamily="34" charset="0"/>
              </a:rPr>
              <a:t>23. de Oliveira, G. N., </a:t>
            </a:r>
            <a:r>
              <a:rPr lang="en-US" sz="950" dirty="0" err="1">
                <a:latin typeface="Calibri" panose="020F0502020204030204" pitchFamily="34" charset="0"/>
                <a:cs typeface="Calibri" panose="020F0502020204030204" pitchFamily="34" charset="0"/>
              </a:rPr>
              <a:t>Kummer</a:t>
            </a:r>
            <a:r>
              <a:rPr lang="en-US" sz="950" dirty="0">
                <a:latin typeface="Calibri" panose="020F0502020204030204" pitchFamily="34" charset="0"/>
                <a:cs typeface="Calibri" panose="020F0502020204030204" pitchFamily="34" charset="0"/>
              </a:rPr>
              <a:t>, A., Salgado, J. V., </a:t>
            </a:r>
            <a:r>
              <a:rPr lang="en-US" sz="950" dirty="0" err="1">
                <a:latin typeface="Calibri" panose="020F0502020204030204" pitchFamily="34" charset="0"/>
                <a:cs typeface="Calibri" panose="020F0502020204030204" pitchFamily="34" charset="0"/>
              </a:rPr>
              <a:t>Portela</a:t>
            </a:r>
            <a:r>
              <a:rPr lang="en-US" sz="950" dirty="0">
                <a:latin typeface="Calibri" panose="020F0502020204030204" pitchFamily="34" charset="0"/>
                <a:cs typeface="Calibri" panose="020F0502020204030204" pitchFamily="34" charset="0"/>
              </a:rPr>
              <a:t>, E. J., Sousa-Pereira, S. R., David, A. S., &amp; Teixeira, A. L. (2010). Psychiatric disorders in Temporal Lobe epilepsy: An overview from a tertiary service in Brazil. Seizure, 19(8), 479–484. doi:10.1016/j.seizure.2010.07.004 </a:t>
            </a:r>
          </a:p>
          <a:p>
            <a:r>
              <a:rPr lang="en-US" sz="950" dirty="0">
                <a:latin typeface="Calibri" panose="020F0502020204030204" pitchFamily="34" charset="0"/>
                <a:cs typeface="Calibri" panose="020F0502020204030204" pitchFamily="34" charset="0"/>
              </a:rPr>
              <a:t>24. Bear DM, </a:t>
            </a:r>
            <a:r>
              <a:rPr lang="en-US" sz="950" dirty="0" err="1">
                <a:latin typeface="Calibri" panose="020F0502020204030204" pitchFamily="34" charset="0"/>
                <a:cs typeface="Calibri" panose="020F0502020204030204" pitchFamily="34" charset="0"/>
              </a:rPr>
              <a:t>Fedio</a:t>
            </a:r>
            <a:r>
              <a:rPr lang="en-US" sz="950" dirty="0">
                <a:latin typeface="Calibri" panose="020F0502020204030204" pitchFamily="34" charset="0"/>
                <a:cs typeface="Calibri" panose="020F0502020204030204" pitchFamily="34" charset="0"/>
              </a:rPr>
              <a:t> P. Quantitative Analysis of Interictal Behavior in Temporal Lobe Epilepsy. Arch Neurol. 1977;34(8):454–467. doi:10.1001/archneur.1977.00500200014003</a:t>
            </a:r>
          </a:p>
          <a:p>
            <a:r>
              <a:rPr lang="en-US" sz="950" dirty="0">
                <a:latin typeface="Calibri" panose="020F0502020204030204" pitchFamily="34" charset="0"/>
                <a:cs typeface="Calibri" panose="020F0502020204030204" pitchFamily="34" charset="0"/>
              </a:rPr>
              <a:t>25. de Souza, E. A., &amp; Salgado, P. C. (2006). A psychosocial view of anxiety and depression in epilepsy. Epilepsy &amp;amp; Behavior, 8(1), 232–238. doi:10.1016/j.yebeh.2005.10.011 </a:t>
            </a:r>
          </a:p>
          <a:p>
            <a:r>
              <a:rPr lang="en-US" sz="950" dirty="0">
                <a:latin typeface="Calibri" panose="020F0502020204030204" pitchFamily="34" charset="0"/>
                <a:cs typeface="Calibri" panose="020F0502020204030204" pitchFamily="34" charset="0"/>
              </a:rPr>
              <a:t>26. Nayak CS, Bandyopadhyay S. Mesial Temporal Lobe Epilepsy. [Updated 2023 May 22]. In: </a:t>
            </a:r>
            <a:r>
              <a:rPr lang="en-US" sz="950" dirty="0" err="1">
                <a:latin typeface="Calibri" panose="020F0502020204030204" pitchFamily="34" charset="0"/>
                <a:cs typeface="Calibri" panose="020F0502020204030204" pitchFamily="34" charset="0"/>
              </a:rPr>
              <a:t>StatPearls</a:t>
            </a:r>
            <a:r>
              <a:rPr lang="en-US" sz="950" dirty="0">
                <a:latin typeface="Calibri" panose="020F0502020204030204" pitchFamily="34" charset="0"/>
                <a:cs typeface="Calibri" panose="020F0502020204030204" pitchFamily="34" charset="0"/>
              </a:rPr>
              <a:t> [Internet]. Treasure Island (FL): </a:t>
            </a:r>
            <a:r>
              <a:rPr lang="en-US" sz="950" dirty="0" err="1">
                <a:latin typeface="Calibri" panose="020F0502020204030204" pitchFamily="34" charset="0"/>
                <a:cs typeface="Calibri" panose="020F0502020204030204" pitchFamily="34" charset="0"/>
              </a:rPr>
              <a:t>StatPearls</a:t>
            </a:r>
            <a:r>
              <a:rPr lang="en-US" sz="950" dirty="0">
                <a:latin typeface="Calibri" panose="020F0502020204030204" pitchFamily="34" charset="0"/>
                <a:cs typeface="Calibri" panose="020F0502020204030204" pitchFamily="34" charset="0"/>
              </a:rPr>
              <a:t> Publishing; 2024 Jan-. Available from: https://www.ncbi.nlm.nih.gov/books/NBK554432/</a:t>
            </a:r>
          </a:p>
        </p:txBody>
      </p:sp>
      <p:pic>
        <p:nvPicPr>
          <p:cNvPr id="18" name="Picture 17" descr="Logo, company name&#10;&#10;Description automatically generated">
            <a:extLst>
              <a:ext uri="{FF2B5EF4-FFF2-40B4-BE49-F238E27FC236}">
                <a16:creationId xmlns:a16="http://schemas.microsoft.com/office/drawing/2014/main" id="{FDA60312-BAB6-4D71-8871-072A6E7977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tretch/>
        </p:blipFill>
        <p:spPr bwMode="auto">
          <a:xfrm>
            <a:off x="609600" y="381000"/>
            <a:ext cx="3263951" cy="3284067"/>
          </a:xfrm>
          <a:prstGeom prst="ellipse">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3019C7C6-09D1-4BC8-9D2A-F81E91195C43}"/>
              </a:ext>
            </a:extLst>
          </p:cNvPr>
          <p:cNvSpPr txBox="1"/>
          <p:nvPr/>
        </p:nvSpPr>
        <p:spPr>
          <a:xfrm>
            <a:off x="25146000" y="2286000"/>
            <a:ext cx="4114800" cy="1752600"/>
          </a:xfrm>
          <a:prstGeom prst="rect">
            <a:avLst/>
          </a:prstGeom>
          <a:noFill/>
        </p:spPr>
        <p:txBody>
          <a:bodyPr wrap="square" rtlCol="0">
            <a:spAutoFit/>
          </a:bodyPr>
          <a:lstStyle/>
          <a:p>
            <a:endParaRPr lang="en-US" dirty="0"/>
          </a:p>
        </p:txBody>
      </p:sp>
      <p:sp>
        <p:nvSpPr>
          <p:cNvPr id="5" name="TextBox 4">
            <a:extLst>
              <a:ext uri="{FF2B5EF4-FFF2-40B4-BE49-F238E27FC236}">
                <a16:creationId xmlns:a16="http://schemas.microsoft.com/office/drawing/2014/main" id="{DC2DA652-CD7C-45F5-B759-D109CAFED722}"/>
              </a:ext>
            </a:extLst>
          </p:cNvPr>
          <p:cNvSpPr txBox="1"/>
          <p:nvPr/>
        </p:nvSpPr>
        <p:spPr>
          <a:xfrm>
            <a:off x="24688800" y="914400"/>
            <a:ext cx="4343400" cy="2062103"/>
          </a:xfrm>
          <a:prstGeom prst="rect">
            <a:avLst/>
          </a:prstGeom>
          <a:noFill/>
        </p:spPr>
        <p:txBody>
          <a:bodyPr wrap="square" rtlCol="0">
            <a:spAutoFit/>
          </a:bodyPr>
          <a:lstStyle/>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Riverside </a:t>
            </a:r>
          </a:p>
          <a:p>
            <a:r>
              <a:rPr lang="fi-FI" sz="4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Medical Center</a:t>
            </a:r>
          </a:p>
          <a:p>
            <a:r>
              <a:rPr lang="fi-FI" sz="3600" b="1" dirty="0">
                <a:solidFill>
                  <a:schemeClr val="bg1"/>
                </a:solidFill>
                <a:effectLst>
                  <a:outerShdw blurRad="38100" dist="38100" dir="2700000" algn="tl">
                    <a:srgbClr val="C0C0C0"/>
                  </a:outerShdw>
                </a:effectLst>
                <a:latin typeface="Arial" panose="020B0604020202020204" pitchFamily="34" charset="0"/>
                <a:cs typeface="Arial" panose="020B0604020202020204" pitchFamily="34" charset="0"/>
              </a:rPr>
              <a:t>Kankakee, Illinois</a:t>
            </a:r>
          </a:p>
        </p:txBody>
      </p:sp>
      <p:pic>
        <p:nvPicPr>
          <p:cNvPr id="6" name="Picture 5">
            <a:extLst>
              <a:ext uri="{FF2B5EF4-FFF2-40B4-BE49-F238E27FC236}">
                <a16:creationId xmlns:a16="http://schemas.microsoft.com/office/drawing/2014/main" id="{C6F46CE6-4648-D170-E8F5-C9F9BFACB4E6}"/>
              </a:ext>
            </a:extLst>
          </p:cNvPr>
          <p:cNvPicPr>
            <a:picLocks noChangeAspect="1"/>
          </p:cNvPicPr>
          <p:nvPr/>
        </p:nvPicPr>
        <p:blipFill>
          <a:blip r:embed="rId5"/>
          <a:stretch>
            <a:fillRect/>
          </a:stretch>
        </p:blipFill>
        <p:spPr>
          <a:xfrm>
            <a:off x="22505847" y="4621536"/>
            <a:ext cx="7035039" cy="2883856"/>
          </a:xfrm>
          <a:prstGeom prst="rect">
            <a:avLst/>
          </a:prstGeom>
        </p:spPr>
      </p:pic>
      <p:pic>
        <p:nvPicPr>
          <p:cNvPr id="7" name="Picture 6">
            <a:extLst>
              <a:ext uri="{FF2B5EF4-FFF2-40B4-BE49-F238E27FC236}">
                <a16:creationId xmlns:a16="http://schemas.microsoft.com/office/drawing/2014/main" id="{0F2C2922-CECC-287F-E83B-6565F899FC8C}"/>
              </a:ext>
            </a:extLst>
          </p:cNvPr>
          <p:cNvPicPr>
            <a:picLocks noChangeAspect="1"/>
          </p:cNvPicPr>
          <p:nvPr/>
        </p:nvPicPr>
        <p:blipFill>
          <a:blip r:embed="rId6"/>
          <a:stretch>
            <a:fillRect/>
          </a:stretch>
        </p:blipFill>
        <p:spPr>
          <a:xfrm>
            <a:off x="22505847" y="7417533"/>
            <a:ext cx="6553200" cy="4812095"/>
          </a:xfrm>
          <a:prstGeom prst="rect">
            <a:avLst/>
          </a:prstGeom>
        </p:spPr>
      </p:pic>
    </p:spTree>
  </p:cSld>
  <p:clrMapOvr>
    <a:masterClrMapping/>
  </p:clrMapOvr>
  <p:timing>
    <p:tnLst>
      <p:par>
        <p:cTn id="1" dur="indefinite" restart="never" nodeType="tmRoot">
          <p:childTnLst>
            <p:par>
              <p:cTn id="2"/>
            </p:par>
          </p:childTnLst>
        </p:cTn>
      </p:par>
    </p:tnLst>
  </p:timing>
</p:sld>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9198</TotalTime>
  <Words>3031</Words>
  <Application>Microsoft Office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Open Sans</vt:lpstr>
      <vt:lpstr>Times New Roman</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How To Make A Scientific Poster</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Shahzaib Khan</cp:lastModifiedBy>
  <cp:revision>408</cp:revision>
  <cp:lastPrinted>2019-03-20T15:11:57Z</cp:lastPrinted>
  <dcterms:created xsi:type="dcterms:W3CDTF">1997-10-24T05:44:18Z</dcterms:created>
  <dcterms:modified xsi:type="dcterms:W3CDTF">2024-03-26T04:24:18Z</dcterms:modified>
  <cp:category>templates for scientific poster</cp:category>
</cp:coreProperties>
</file>